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7" r:id="rId2"/>
    <p:sldId id="258" r:id="rId3"/>
    <p:sldId id="259" r:id="rId4"/>
    <p:sldId id="260" r:id="rId5"/>
    <p:sldId id="262" r:id="rId6"/>
    <p:sldId id="268" r:id="rId7"/>
    <p:sldId id="269" r:id="rId8"/>
    <p:sldId id="270" r:id="rId9"/>
    <p:sldId id="271" r:id="rId10"/>
    <p:sldId id="272" r:id="rId11"/>
    <p:sldId id="273" r:id="rId12"/>
    <p:sldId id="427" r:id="rId13"/>
    <p:sldId id="428" r:id="rId14"/>
    <p:sldId id="423" r:id="rId15"/>
    <p:sldId id="424" r:id="rId16"/>
    <p:sldId id="425" r:id="rId17"/>
    <p:sldId id="426" r:id="rId18"/>
    <p:sldId id="429" r:id="rId19"/>
    <p:sldId id="276" r:id="rId20"/>
    <p:sldId id="277" r:id="rId21"/>
    <p:sldId id="278" r:id="rId22"/>
    <p:sldId id="279" r:id="rId23"/>
    <p:sldId id="280" r:id="rId24"/>
    <p:sldId id="281" r:id="rId25"/>
    <p:sldId id="430" r:id="rId26"/>
    <p:sldId id="431" r:id="rId27"/>
    <p:sldId id="432" r:id="rId28"/>
    <p:sldId id="433" r:id="rId29"/>
    <p:sldId id="434" r:id="rId30"/>
    <p:sldId id="435" r:id="rId31"/>
    <p:sldId id="436" r:id="rId32"/>
    <p:sldId id="43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438" r:id="rId46"/>
    <p:sldId id="303" r:id="rId47"/>
    <p:sldId id="304" r:id="rId48"/>
    <p:sldId id="305" r:id="rId49"/>
    <p:sldId id="306" r:id="rId50"/>
    <p:sldId id="307" r:id="rId51"/>
    <p:sldId id="308" r:id="rId52"/>
    <p:sldId id="309" r:id="rId53"/>
    <p:sldId id="310" r:id="rId54"/>
    <p:sldId id="311" r:id="rId55"/>
    <p:sldId id="312"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r>
              <a:rPr lang="en-US" sz="1000" b="1" dirty="0"/>
              <a:t>Intelligent</a:t>
            </a:r>
            <a:r>
              <a:rPr lang="en-US" sz="1000" b="1" baseline="0" dirty="0"/>
              <a:t> Edges with Most Below Threshold Events </a:t>
            </a:r>
            <a:br>
              <a:rPr lang="en-US" sz="1000" b="1" baseline="0" dirty="0"/>
            </a:br>
            <a:r>
              <a:rPr lang="en-US" sz="1000" b="1" baseline="0" dirty="0"/>
              <a:t>(Past 24 Hours)</a:t>
            </a:r>
            <a:endParaRPr lang="en-US" sz="1000" b="1" dirty="0"/>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1"/>
        <c:ser>
          <c:idx val="0"/>
          <c:order val="0"/>
          <c:tx>
            <c:strRef>
              <c:f>Sheet1!$B$1</c:f>
              <c:strCache>
                <c:ptCount val="1"/>
                <c:pt idx="0">
                  <c:v>Event Count</c:v>
                </c:pt>
              </c:strCache>
            </c:strRef>
          </c:tx>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D8DD-45FB-9819-76BD89D8706A}"/>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D8DD-45FB-9819-76BD89D8706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D8DD-45FB-9819-76BD89D8706A}"/>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D8DD-45FB-9819-76BD89D8706A}"/>
              </c:ext>
            </c:extLst>
          </c:dPt>
          <c:cat>
            <c:strRef>
              <c:f>Sheet1!$A$2:$A$5</c:f>
              <c:strCache>
                <c:ptCount val="4"/>
                <c:pt idx="0">
                  <c:v>SB-EM872</c:v>
                </c:pt>
                <c:pt idx="1">
                  <c:v>MV-EM635</c:v>
                </c:pt>
                <c:pt idx="2">
                  <c:v>PHL-EM81</c:v>
                </c:pt>
                <c:pt idx="3">
                  <c:v>TMP-EM423</c:v>
                </c:pt>
              </c:strCache>
            </c:strRef>
          </c:cat>
          <c:val>
            <c:numRef>
              <c:f>Sheet1!$B$2:$B$5</c:f>
              <c:numCache>
                <c:formatCode>General</c:formatCode>
                <c:ptCount val="4"/>
                <c:pt idx="0">
                  <c:v>7</c:v>
                </c:pt>
                <c:pt idx="1">
                  <c:v>5</c:v>
                </c:pt>
                <c:pt idx="2">
                  <c:v>2</c:v>
                </c:pt>
                <c:pt idx="3">
                  <c:v>1</c:v>
                </c:pt>
              </c:numCache>
            </c:numRef>
          </c:val>
          <c:extLst>
            <c:ext xmlns:c16="http://schemas.microsoft.com/office/drawing/2014/chart" uri="{C3380CC4-5D6E-409C-BE32-E72D297353CC}">
              <c16:uniqueId val="{00000008-D8DD-45FB-9819-76BD89D8706A}"/>
            </c:ext>
          </c:extLst>
        </c:ser>
        <c:dLbls>
          <c:showLegendKey val="0"/>
          <c:showVal val="0"/>
          <c:showCatName val="0"/>
          <c:showSerName val="0"/>
          <c:showPercent val="0"/>
          <c:showBubbleSize val="0"/>
        </c:dLbls>
        <c:gapWidth val="219"/>
        <c:overlap val="-27"/>
        <c:axId val="1827140816"/>
        <c:axId val="-2009493008"/>
      </c:barChart>
      <c:catAx>
        <c:axId val="1827140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crossAx val="-2009493008"/>
        <c:crosses val="autoZero"/>
        <c:auto val="1"/>
        <c:lblAlgn val="ctr"/>
        <c:lblOffset val="100"/>
        <c:noMultiLvlLbl val="0"/>
      </c:catAx>
      <c:valAx>
        <c:axId val="-20094930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sz="1000" b="1" dirty="0"/>
                  <a:t>Event Count</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27140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r>
              <a:rPr lang="en-US" sz="1000" b="1" dirty="0"/>
              <a:t>Intelligent</a:t>
            </a:r>
            <a:r>
              <a:rPr lang="en-US" sz="1000" b="1" baseline="0" dirty="0"/>
              <a:t> Edges with Worst MOS</a:t>
            </a:r>
            <a:br>
              <a:rPr lang="en-US" sz="1000" b="1" baseline="0" dirty="0"/>
            </a:br>
            <a:r>
              <a:rPr lang="en-US" sz="1000" b="1" baseline="0" dirty="0"/>
              <a:t>(Past 24 Hours)</a:t>
            </a:r>
            <a:endParaRPr lang="en-US" sz="1000" b="1" dirty="0"/>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1"/>
        <c:ser>
          <c:idx val="0"/>
          <c:order val="0"/>
          <c:tx>
            <c:strRef>
              <c:f>Sheet1!$B$1</c:f>
              <c:strCache>
                <c:ptCount val="1"/>
                <c:pt idx="0">
                  <c:v>Event Count</c:v>
                </c:pt>
              </c:strCache>
            </c:strRef>
          </c:tx>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2544-42C2-ABFF-36B5FC6469CA}"/>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2544-42C2-ABFF-36B5FC6469C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2544-42C2-ABFF-36B5FC6469CA}"/>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2544-42C2-ABFF-36B5FC6469C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MV-EM635</c:v>
                </c:pt>
                <c:pt idx="1">
                  <c:v>PHL-EM81</c:v>
                </c:pt>
                <c:pt idx="2">
                  <c:v>SB-EM872</c:v>
                </c:pt>
                <c:pt idx="3">
                  <c:v>TMP-EM423</c:v>
                </c:pt>
              </c:strCache>
            </c:strRef>
          </c:cat>
          <c:val>
            <c:numRef>
              <c:f>Sheet1!$B$2:$B$5</c:f>
              <c:numCache>
                <c:formatCode>General</c:formatCode>
                <c:ptCount val="4"/>
                <c:pt idx="0">
                  <c:v>4.01</c:v>
                </c:pt>
                <c:pt idx="1">
                  <c:v>3.85</c:v>
                </c:pt>
                <c:pt idx="2">
                  <c:v>3.71</c:v>
                </c:pt>
                <c:pt idx="3">
                  <c:v>3.15</c:v>
                </c:pt>
              </c:numCache>
            </c:numRef>
          </c:val>
          <c:extLst>
            <c:ext xmlns:c16="http://schemas.microsoft.com/office/drawing/2014/chart" uri="{C3380CC4-5D6E-409C-BE32-E72D297353CC}">
              <c16:uniqueId val="{00000008-2544-42C2-ABFF-36B5FC6469CA}"/>
            </c:ext>
          </c:extLst>
        </c:ser>
        <c:dLbls>
          <c:showLegendKey val="0"/>
          <c:showVal val="0"/>
          <c:showCatName val="0"/>
          <c:showSerName val="0"/>
          <c:showPercent val="0"/>
          <c:showBubbleSize val="0"/>
        </c:dLbls>
        <c:gapWidth val="219"/>
        <c:axId val="-1994807088"/>
        <c:axId val="-1994423136"/>
      </c:barChart>
      <c:catAx>
        <c:axId val="-19948070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994423136"/>
        <c:crosses val="autoZero"/>
        <c:auto val="1"/>
        <c:lblAlgn val="ctr"/>
        <c:lblOffset val="100"/>
        <c:noMultiLvlLbl val="0"/>
      </c:catAx>
      <c:valAx>
        <c:axId val="-199442313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dirty="0"/>
                  <a:t>Mean Opinion Score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94807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F417D9-3B85-47F2-B813-FBCFE54D4242}" type="datetimeFigureOut">
              <a:rPr lang="en-US" smtClean="0"/>
              <a:t>1/24/2017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BC15B-84BE-4A28-86AC-A0EDE0E093EF}" type="slidenum">
              <a:rPr lang="en-US" smtClean="0"/>
              <a:t>‹#›</a:t>
            </a:fld>
            <a:endParaRPr lang="en-US"/>
          </a:p>
        </p:txBody>
      </p:sp>
    </p:spTree>
    <p:extLst>
      <p:ext uri="{BB962C8B-B14F-4D97-AF65-F5344CB8AC3E}">
        <p14:creationId xmlns:p14="http://schemas.microsoft.com/office/powerpoint/2010/main" val="2571934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92626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60313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49662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3603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700" b="1" dirty="0">
                <a:solidFill>
                  <a:srgbClr val="FF0000"/>
                </a:solidFill>
              </a:rPr>
              <a:t>Update the slides</a:t>
            </a:r>
            <a:r>
              <a:rPr lang="en-US" sz="1700" b="1" baseline="0" dirty="0">
                <a:solidFill>
                  <a:srgbClr val="FF0000"/>
                </a:solidFill>
              </a:rPr>
              <a:t> b/c running on newer software  - Updated with Newer Screenshots</a:t>
            </a:r>
          </a:p>
          <a:p>
            <a:endParaRPr lang="en-US" sz="1700" dirty="0"/>
          </a:p>
          <a:p>
            <a:endParaRPr lang="en-US" sz="1700" dirty="0"/>
          </a:p>
          <a:p>
            <a:r>
              <a:rPr lang="en-US" sz="1700" dirty="0"/>
              <a:t>We will look at the 5 basic steps required to provision an </a:t>
            </a:r>
            <a:r>
              <a:rPr lang="en-US" sz="1700" dirty="0" err="1"/>
              <a:t>EdgeMarc</a:t>
            </a:r>
            <a:r>
              <a:rPr lang="en-US" dirty="0"/>
              <a:t>:</a:t>
            </a:r>
            <a:endParaRPr lang="en-US" sz="1700" dirty="0"/>
          </a:p>
          <a:p>
            <a:pPr lvl="1">
              <a:buFont typeface="Arial" pitchFamily="34" charset="0"/>
              <a:buChar char="•"/>
            </a:pPr>
            <a:r>
              <a:rPr lang="en-US" dirty="0"/>
              <a:t> Connecting to the Web GUI for the first time</a:t>
            </a:r>
          </a:p>
          <a:p>
            <a:pPr lvl="1">
              <a:buFont typeface="Arial" pitchFamily="34" charset="0"/>
              <a:buChar char="•"/>
            </a:pPr>
            <a:r>
              <a:rPr lang="en-US" dirty="0"/>
              <a:t> Setting up the local and wide area network  interfaces.</a:t>
            </a:r>
          </a:p>
          <a:p>
            <a:pPr lvl="2">
              <a:buFont typeface="Arial" pitchFamily="34" charset="0"/>
              <a:buChar char="•"/>
            </a:pPr>
            <a:r>
              <a:rPr lang="en-US" dirty="0"/>
              <a:t> We will cover setting up  VLANS</a:t>
            </a:r>
          </a:p>
          <a:p>
            <a:pPr lvl="2">
              <a:buFont typeface="Arial" pitchFamily="34" charset="0"/>
              <a:buChar char="•"/>
            </a:pPr>
            <a:r>
              <a:rPr lang="en-US" dirty="0"/>
              <a:t> We will cover configuring DHCP</a:t>
            </a:r>
            <a:br>
              <a:rPr lang="en-US" dirty="0"/>
            </a:br>
            <a:r>
              <a:rPr lang="en-US" dirty="0"/>
              <a:t>All though neither VLANS nor DHCP are required to provide VoIP service, they are commonly used and are covered here.</a:t>
            </a:r>
          </a:p>
          <a:p>
            <a:pPr lvl="1">
              <a:buFont typeface="Arial" pitchFamily="34" charset="0"/>
              <a:buChar char="•"/>
            </a:pPr>
            <a:r>
              <a:rPr lang="en-US" dirty="0"/>
              <a:t> Turn on the firewall to secure the local area network.</a:t>
            </a:r>
          </a:p>
          <a:p>
            <a:pPr lvl="1">
              <a:buFont typeface="Arial" pitchFamily="34" charset="0"/>
              <a:buChar char="•"/>
            </a:pPr>
            <a:r>
              <a:rPr lang="en-US" dirty="0"/>
              <a:t> Setup traffic shaping to ensure  delivery of a business quality voice service</a:t>
            </a:r>
          </a:p>
          <a:p>
            <a:pPr lvl="1">
              <a:buFont typeface="Arial" pitchFamily="34" charset="0"/>
              <a:buChar char="•"/>
            </a:pPr>
            <a:r>
              <a:rPr lang="en-US" dirty="0"/>
              <a:t> Configure the Application Layer Gateway</a:t>
            </a:r>
          </a:p>
          <a:p>
            <a:endParaRPr lang="en-US" sz="1700" dirty="0"/>
          </a:p>
          <a:p>
            <a:endParaRPr lang="en-US" sz="1700" dirty="0"/>
          </a:p>
          <a:p>
            <a:endParaRPr lang="en-US" sz="17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39229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5835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0142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39393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20118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99484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21785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92608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0622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31332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24614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9418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03696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51710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97422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05832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0197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33446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083388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321529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83032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42566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184315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97284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183474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00606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137336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01412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0906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52602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136659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977924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406079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524018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8F4D3B6-DD7D-42C1-9347-05B86B55063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51131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95717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31025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86116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78639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7529412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grpSp>
        <p:nvGrpSpPr>
          <p:cNvPr id="398" name="Group 397"/>
          <p:cNvGrpSpPr/>
          <p:nvPr/>
        </p:nvGrpSpPr>
        <p:grpSpPr>
          <a:xfrm>
            <a:off x="-1592" y="600301"/>
            <a:ext cx="11453639" cy="5520654"/>
            <a:chOff x="-1592" y="855901"/>
            <a:chExt cx="11736392" cy="5656941"/>
          </a:xfrm>
          <a:solidFill>
            <a:schemeClr val="bg1">
              <a:lumMod val="85000"/>
              <a:alpha val="10000"/>
            </a:schemeClr>
          </a:solidFill>
        </p:grpSpPr>
        <p:sp>
          <p:nvSpPr>
            <p:cNvPr id="399" name="Freeform 48"/>
            <p:cNvSpPr>
              <a:spLocks/>
            </p:cNvSpPr>
            <p:nvPr userDrawn="1"/>
          </p:nvSpPr>
          <p:spPr bwMode="auto">
            <a:xfrm>
              <a:off x="3152255" y="1267315"/>
              <a:ext cx="8582545" cy="5245527"/>
            </a:xfrm>
            <a:custGeom>
              <a:avLst/>
              <a:gdLst>
                <a:gd name="T0" fmla="*/ 398 w 398"/>
                <a:gd name="T1" fmla="*/ 17 h 242"/>
                <a:gd name="T2" fmla="*/ 142 w 398"/>
                <a:gd name="T3" fmla="*/ 174 h 242"/>
                <a:gd name="T4" fmla="*/ 101 w 398"/>
                <a:gd name="T5" fmla="*/ 216 h 242"/>
                <a:gd name="T6" fmla="*/ 9 w 398"/>
                <a:gd name="T7" fmla="*/ 227 h 242"/>
                <a:gd name="T8" fmla="*/ 0 w 398"/>
                <a:gd name="T9" fmla="*/ 222 h 242"/>
                <a:gd name="T10" fmla="*/ 24 w 398"/>
                <a:gd name="T11" fmla="*/ 187 h 242"/>
                <a:gd name="T12" fmla="*/ 193 w 398"/>
                <a:gd name="T13" fmla="*/ 38 h 242"/>
                <a:gd name="T14" fmla="*/ 321 w 398"/>
                <a:gd name="T15" fmla="*/ 1 h 242"/>
                <a:gd name="T16" fmla="*/ 394 w 398"/>
                <a:gd name="T17" fmla="*/ 14 h 242"/>
                <a:gd name="T18" fmla="*/ 398 w 398"/>
                <a:gd name="T19" fmla="*/ 1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242">
                  <a:moveTo>
                    <a:pt x="398" y="17"/>
                  </a:moveTo>
                  <a:cubicBezTo>
                    <a:pt x="292" y="37"/>
                    <a:pt x="213" y="99"/>
                    <a:pt x="142" y="174"/>
                  </a:cubicBezTo>
                  <a:cubicBezTo>
                    <a:pt x="129" y="189"/>
                    <a:pt x="116" y="204"/>
                    <a:pt x="101" y="216"/>
                  </a:cubicBezTo>
                  <a:cubicBezTo>
                    <a:pt x="73" y="238"/>
                    <a:pt x="42" y="242"/>
                    <a:pt x="9" y="227"/>
                  </a:cubicBezTo>
                  <a:cubicBezTo>
                    <a:pt x="6" y="226"/>
                    <a:pt x="3" y="224"/>
                    <a:pt x="0" y="222"/>
                  </a:cubicBezTo>
                  <a:cubicBezTo>
                    <a:pt x="8" y="210"/>
                    <a:pt x="16" y="198"/>
                    <a:pt x="24" y="187"/>
                  </a:cubicBezTo>
                  <a:cubicBezTo>
                    <a:pt x="70" y="126"/>
                    <a:pt x="125" y="74"/>
                    <a:pt x="193" y="38"/>
                  </a:cubicBezTo>
                  <a:cubicBezTo>
                    <a:pt x="233" y="16"/>
                    <a:pt x="275" y="2"/>
                    <a:pt x="321" y="1"/>
                  </a:cubicBezTo>
                  <a:cubicBezTo>
                    <a:pt x="346" y="0"/>
                    <a:pt x="370" y="4"/>
                    <a:pt x="394" y="14"/>
                  </a:cubicBezTo>
                  <a:cubicBezTo>
                    <a:pt x="395" y="15"/>
                    <a:pt x="396" y="16"/>
                    <a:pt x="39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49"/>
            <p:cNvSpPr>
              <a:spLocks/>
            </p:cNvSpPr>
            <p:nvPr userDrawn="1"/>
          </p:nvSpPr>
          <p:spPr bwMode="auto">
            <a:xfrm>
              <a:off x="1038046" y="855901"/>
              <a:ext cx="6559762" cy="4034142"/>
            </a:xfrm>
            <a:custGeom>
              <a:avLst/>
              <a:gdLst>
                <a:gd name="T0" fmla="*/ 304 w 304"/>
                <a:gd name="T1" fmla="*/ 29 h 186"/>
                <a:gd name="T2" fmla="*/ 212 w 304"/>
                <a:gd name="T3" fmla="*/ 64 h 186"/>
                <a:gd name="T4" fmla="*/ 101 w 304"/>
                <a:gd name="T5" fmla="*/ 155 h 186"/>
                <a:gd name="T6" fmla="*/ 44 w 304"/>
                <a:gd name="T7" fmla="*/ 185 h 186"/>
                <a:gd name="T8" fmla="*/ 0 w 304"/>
                <a:gd name="T9" fmla="*/ 176 h 186"/>
                <a:gd name="T10" fmla="*/ 304 w 304"/>
                <a:gd name="T11" fmla="*/ 29 h 186"/>
              </a:gdLst>
              <a:ahLst/>
              <a:cxnLst>
                <a:cxn ang="0">
                  <a:pos x="T0" y="T1"/>
                </a:cxn>
                <a:cxn ang="0">
                  <a:pos x="T2" y="T3"/>
                </a:cxn>
                <a:cxn ang="0">
                  <a:pos x="T4" y="T5"/>
                </a:cxn>
                <a:cxn ang="0">
                  <a:pos x="T6" y="T7"/>
                </a:cxn>
                <a:cxn ang="0">
                  <a:pos x="T8" y="T9"/>
                </a:cxn>
                <a:cxn ang="0">
                  <a:pos x="T10" y="T11"/>
                </a:cxn>
              </a:cxnLst>
              <a:rect l="0" t="0" r="r" b="b"/>
              <a:pathLst>
                <a:path w="304" h="186">
                  <a:moveTo>
                    <a:pt x="304" y="29"/>
                  </a:moveTo>
                  <a:cubicBezTo>
                    <a:pt x="270" y="36"/>
                    <a:pt x="240" y="48"/>
                    <a:pt x="212" y="64"/>
                  </a:cubicBezTo>
                  <a:cubicBezTo>
                    <a:pt x="170" y="88"/>
                    <a:pt x="133" y="119"/>
                    <a:pt x="101" y="155"/>
                  </a:cubicBezTo>
                  <a:cubicBezTo>
                    <a:pt x="86" y="172"/>
                    <a:pt x="68" y="184"/>
                    <a:pt x="44" y="185"/>
                  </a:cubicBezTo>
                  <a:cubicBezTo>
                    <a:pt x="29" y="186"/>
                    <a:pt x="14" y="183"/>
                    <a:pt x="0" y="176"/>
                  </a:cubicBezTo>
                  <a:cubicBezTo>
                    <a:pt x="57" y="78"/>
                    <a:pt x="185" y="0"/>
                    <a:pt x="30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400"/>
            <p:cNvSpPr/>
            <p:nvPr userDrawn="1"/>
          </p:nvSpPr>
          <p:spPr>
            <a:xfrm>
              <a:off x="-1592" y="1175890"/>
              <a:ext cx="4490941" cy="2604095"/>
            </a:xfrm>
            <a:custGeom>
              <a:avLst/>
              <a:gdLst>
                <a:gd name="connsiteX0" fmla="*/ 3562955 w 4490941"/>
                <a:gd name="connsiteY0" fmla="*/ 0 h 2604095"/>
                <a:gd name="connsiteX1" fmla="*/ 4231968 w 4490941"/>
                <a:gd name="connsiteY1" fmla="*/ 0 h 2604095"/>
                <a:gd name="connsiteX2" fmla="*/ 4490941 w 4490941"/>
                <a:gd name="connsiteY2" fmla="*/ 65278 h 2604095"/>
                <a:gd name="connsiteX3" fmla="*/ 3476631 w 4490941"/>
                <a:gd name="connsiteY3" fmla="*/ 348148 h 2604095"/>
                <a:gd name="connsiteX4" fmla="*/ 822159 w 4490941"/>
                <a:gd name="connsiteY4" fmla="*/ 2175923 h 2604095"/>
                <a:gd name="connsiteX5" fmla="*/ 36895 w 4490941"/>
                <a:gd name="connsiteY5" fmla="*/ 2604095 h 2604095"/>
                <a:gd name="connsiteX6" fmla="*/ 0 w 4490941"/>
                <a:gd name="connsiteY6" fmla="*/ 2603894 h 2604095"/>
                <a:gd name="connsiteX7" fmla="*/ 0 w 4490941"/>
                <a:gd name="connsiteY7" fmla="*/ 1790526 h 2604095"/>
                <a:gd name="connsiteX8" fmla="*/ 45241 w 4490941"/>
                <a:gd name="connsiteY8" fmla="*/ 1740738 h 2604095"/>
                <a:gd name="connsiteX9" fmla="*/ 3390307 w 4490941"/>
                <a:gd name="connsiteY9" fmla="*/ 43519 h 2604095"/>
                <a:gd name="connsiteX10" fmla="*/ 3562955 w 4490941"/>
                <a:gd name="connsiteY10" fmla="*/ 0 h 26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0941" h="2604095">
                  <a:moveTo>
                    <a:pt x="3562955" y="0"/>
                  </a:moveTo>
                  <a:cubicBezTo>
                    <a:pt x="3778766" y="0"/>
                    <a:pt x="4016158" y="0"/>
                    <a:pt x="4231968" y="0"/>
                  </a:cubicBezTo>
                  <a:cubicBezTo>
                    <a:pt x="4339874" y="21759"/>
                    <a:pt x="4426198" y="43519"/>
                    <a:pt x="4490941" y="65278"/>
                  </a:cubicBezTo>
                  <a:cubicBezTo>
                    <a:pt x="4167225" y="152315"/>
                    <a:pt x="3821928" y="217592"/>
                    <a:pt x="3476631" y="348148"/>
                  </a:cubicBezTo>
                  <a:cubicBezTo>
                    <a:pt x="2419159" y="696295"/>
                    <a:pt x="1555916" y="1305554"/>
                    <a:pt x="822159" y="2175923"/>
                  </a:cubicBezTo>
                  <a:cubicBezTo>
                    <a:pt x="579372" y="2447913"/>
                    <a:pt x="328155" y="2592408"/>
                    <a:pt x="36895" y="2604095"/>
                  </a:cubicBezTo>
                  <a:lnTo>
                    <a:pt x="0" y="2603894"/>
                  </a:lnTo>
                  <a:lnTo>
                    <a:pt x="0" y="1790526"/>
                  </a:lnTo>
                  <a:lnTo>
                    <a:pt x="45241" y="1740738"/>
                  </a:lnTo>
                  <a:cubicBezTo>
                    <a:pt x="930065" y="739814"/>
                    <a:pt x="2052280" y="174074"/>
                    <a:pt x="3390307" y="43519"/>
                  </a:cubicBezTo>
                  <a:cubicBezTo>
                    <a:pt x="3455050" y="43519"/>
                    <a:pt x="3498212" y="21759"/>
                    <a:pt x="35629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457200" y="616788"/>
            <a:ext cx="4851400" cy="2387600"/>
          </a:xfrm>
        </p:spPr>
        <p:txBody>
          <a:bodyPr anchor="b"/>
          <a:lstStyle>
            <a:lvl1pPr algn="l">
              <a:defRPr sz="60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3096463"/>
            <a:ext cx="4477545" cy="165576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Flowchart: Data 8"/>
          <p:cNvSpPr/>
          <p:nvPr/>
        </p:nvSpPr>
        <p:spPr>
          <a:xfrm>
            <a:off x="4934745" y="-5487"/>
            <a:ext cx="7265380" cy="68634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1600"/>
              <a:gd name="connsiteY0" fmla="*/ 10000 h 10000"/>
              <a:gd name="connsiteX1" fmla="*/ 2000 w 11600"/>
              <a:gd name="connsiteY1" fmla="*/ 0 h 10000"/>
              <a:gd name="connsiteX2" fmla="*/ 11600 w 11600"/>
              <a:gd name="connsiteY2" fmla="*/ 42 h 10000"/>
              <a:gd name="connsiteX3" fmla="*/ 8000 w 11600"/>
              <a:gd name="connsiteY3" fmla="*/ 10000 h 10000"/>
              <a:gd name="connsiteX4" fmla="*/ 0 w 11600"/>
              <a:gd name="connsiteY4" fmla="*/ 10000 h 10000"/>
              <a:gd name="connsiteX0" fmla="*/ 0 w 11600"/>
              <a:gd name="connsiteY0" fmla="*/ 10021 h 10021"/>
              <a:gd name="connsiteX1" fmla="*/ 3646 w 11600"/>
              <a:gd name="connsiteY1" fmla="*/ 0 h 10021"/>
              <a:gd name="connsiteX2" fmla="*/ 11600 w 11600"/>
              <a:gd name="connsiteY2" fmla="*/ 63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41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30 h 10021"/>
              <a:gd name="connsiteX3" fmla="*/ 8000 w 11600"/>
              <a:gd name="connsiteY3" fmla="*/ 10021 h 10021"/>
              <a:gd name="connsiteX4" fmla="*/ 0 w 11600"/>
              <a:gd name="connsiteY4" fmla="*/ 10021 h 10021"/>
              <a:gd name="connsiteX0" fmla="*/ 0 w 11604"/>
              <a:gd name="connsiteY0" fmla="*/ 10021 h 10021"/>
              <a:gd name="connsiteX1" fmla="*/ 3646 w 11604"/>
              <a:gd name="connsiteY1" fmla="*/ 0 h 10021"/>
              <a:gd name="connsiteX2" fmla="*/ 11604 w 11604"/>
              <a:gd name="connsiteY2" fmla="*/ 13 h 10021"/>
              <a:gd name="connsiteX3" fmla="*/ 8000 w 11604"/>
              <a:gd name="connsiteY3" fmla="*/ 10021 h 10021"/>
              <a:gd name="connsiteX4" fmla="*/ 0 w 11604"/>
              <a:gd name="connsiteY4" fmla="*/ 10021 h 10021"/>
              <a:gd name="connsiteX0" fmla="*/ 0 w 11604"/>
              <a:gd name="connsiteY0" fmla="*/ 10008 h 10008"/>
              <a:gd name="connsiteX1" fmla="*/ 3654 w 11604"/>
              <a:gd name="connsiteY1" fmla="*/ 4 h 10008"/>
              <a:gd name="connsiteX2" fmla="*/ 11604 w 11604"/>
              <a:gd name="connsiteY2" fmla="*/ 0 h 10008"/>
              <a:gd name="connsiteX3" fmla="*/ 8000 w 11604"/>
              <a:gd name="connsiteY3" fmla="*/ 10008 h 10008"/>
              <a:gd name="connsiteX4" fmla="*/ 0 w 11604"/>
              <a:gd name="connsiteY4" fmla="*/ 10008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4" h="10008">
                <a:moveTo>
                  <a:pt x="0" y="10008"/>
                </a:moveTo>
                <a:lnTo>
                  <a:pt x="3654" y="4"/>
                </a:lnTo>
                <a:lnTo>
                  <a:pt x="11604" y="0"/>
                </a:lnTo>
                <a:lnTo>
                  <a:pt x="8000" y="10008"/>
                </a:lnTo>
                <a:lnTo>
                  <a:pt x="0" y="10008"/>
                </a:lnTo>
                <a:close/>
              </a:path>
            </a:pathLst>
          </a:cu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tile tx="-4826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4" name="Freeform 144"/>
          <p:cNvSpPr>
            <a:spLocks noEditPoints="1"/>
          </p:cNvSpPr>
          <p:nvPr/>
        </p:nvSpPr>
        <p:spPr bwMode="auto">
          <a:xfrm>
            <a:off x="6442075" y="-3265488"/>
            <a:ext cx="3221038" cy="4160838"/>
          </a:xfrm>
          <a:custGeom>
            <a:avLst/>
            <a:gdLst>
              <a:gd name="T0" fmla="*/ 814 w 2029"/>
              <a:gd name="T1" fmla="*/ 2621 h 2621"/>
              <a:gd name="T2" fmla="*/ 1766 w 2029"/>
              <a:gd name="T3" fmla="*/ 2369 h 2621"/>
              <a:gd name="T4" fmla="*/ 852 w 2029"/>
              <a:gd name="T5" fmla="*/ 2611 h 2621"/>
              <a:gd name="T6" fmla="*/ 955 w 2029"/>
              <a:gd name="T7" fmla="*/ 1952 h 2621"/>
              <a:gd name="T8" fmla="*/ 430 w 2029"/>
              <a:gd name="T9" fmla="*/ 2033 h 2621"/>
              <a:gd name="T10" fmla="*/ 428 w 2029"/>
              <a:gd name="T11" fmla="*/ 2034 h 2621"/>
              <a:gd name="T12" fmla="*/ 814 w 2029"/>
              <a:gd name="T13" fmla="*/ 2619 h 2621"/>
              <a:gd name="T14" fmla="*/ 889 w 2029"/>
              <a:gd name="T15" fmla="*/ 2264 h 2621"/>
              <a:gd name="T16" fmla="*/ 1175 w 2029"/>
              <a:gd name="T17" fmla="*/ 2404 h 2621"/>
              <a:gd name="T18" fmla="*/ 1064 w 2029"/>
              <a:gd name="T19" fmla="*/ 1935 h 2621"/>
              <a:gd name="T20" fmla="*/ 1201 w 2029"/>
              <a:gd name="T21" fmla="*/ 2420 h 2621"/>
              <a:gd name="T22" fmla="*/ 1606 w 2029"/>
              <a:gd name="T23" fmla="*/ 1856 h 2621"/>
              <a:gd name="T24" fmla="*/ 1602 w 2029"/>
              <a:gd name="T25" fmla="*/ 1875 h 2621"/>
              <a:gd name="T26" fmla="*/ 1801 w 2029"/>
              <a:gd name="T27" fmla="*/ 2344 h 2621"/>
              <a:gd name="T28" fmla="*/ 1606 w 2029"/>
              <a:gd name="T29" fmla="*/ 1856 h 2621"/>
              <a:gd name="T30" fmla="*/ 1606 w 2029"/>
              <a:gd name="T31" fmla="*/ 1856 h 2621"/>
              <a:gd name="T32" fmla="*/ 1617 w 2029"/>
              <a:gd name="T33" fmla="*/ 1852 h 2621"/>
              <a:gd name="T34" fmla="*/ 1615 w 2029"/>
              <a:gd name="T35" fmla="*/ 1850 h 2621"/>
              <a:gd name="T36" fmla="*/ 1523 w 2029"/>
              <a:gd name="T37" fmla="*/ 1003 h 2621"/>
              <a:gd name="T38" fmla="*/ 2029 w 2029"/>
              <a:gd name="T39" fmla="*/ 1275 h 2621"/>
              <a:gd name="T40" fmla="*/ 1619 w 2029"/>
              <a:gd name="T41" fmla="*/ 1848 h 2621"/>
              <a:gd name="T42" fmla="*/ 2029 w 2029"/>
              <a:gd name="T43" fmla="*/ 1274 h 2621"/>
              <a:gd name="T44" fmla="*/ 1523 w 2029"/>
              <a:gd name="T45" fmla="*/ 1003 h 2621"/>
              <a:gd name="T46" fmla="*/ 1521 w 2029"/>
              <a:gd name="T47" fmla="*/ 1003 h 2621"/>
              <a:gd name="T48" fmla="*/ 207 w 2029"/>
              <a:gd name="T49" fmla="*/ 975 h 2621"/>
              <a:gd name="T50" fmla="*/ 554 w 2029"/>
              <a:gd name="T51" fmla="*/ 1298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8 h 2621"/>
              <a:gd name="T62" fmla="*/ 553 w 2029"/>
              <a:gd name="T63" fmla="*/ 1321 h 2621"/>
              <a:gd name="T64" fmla="*/ 991 w 2029"/>
              <a:gd name="T65" fmla="*/ 1706 h 2621"/>
              <a:gd name="T66" fmla="*/ 814 w 2029"/>
              <a:gd name="T67" fmla="*/ 888 h 2621"/>
              <a:gd name="T68" fmla="*/ 981 w 2029"/>
              <a:gd name="T69" fmla="*/ 1696 h 2621"/>
              <a:gd name="T70" fmla="*/ 556 w 2029"/>
              <a:gd name="T71" fmla="*/ 1300 h 2621"/>
              <a:gd name="T72" fmla="*/ 17 w 2029"/>
              <a:gd name="T73" fmla="*/ 1523 h 2621"/>
              <a:gd name="T74" fmla="*/ 419 w 2029"/>
              <a:gd name="T75" fmla="*/ 2029 h 2621"/>
              <a:gd name="T76" fmla="*/ 11 w 2029"/>
              <a:gd name="T77" fmla="*/ 1542 h 2621"/>
              <a:gd name="T78" fmla="*/ 551 w 2029"/>
              <a:gd name="T79" fmla="*/ 1322 h 2621"/>
              <a:gd name="T80" fmla="*/ 451 w 2029"/>
              <a:gd name="T81" fmla="*/ 2010 h 2621"/>
              <a:gd name="T82" fmla="*/ 953 w 2029"/>
              <a:gd name="T83" fmla="*/ 1950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3 h 2621"/>
              <a:gd name="T94" fmla="*/ 1207 w 2029"/>
              <a:gd name="T95" fmla="*/ 1277 h 2621"/>
              <a:gd name="T96" fmla="*/ 1521 w 2029"/>
              <a:gd name="T97" fmla="*/ 1003 h 2621"/>
              <a:gd name="T98" fmla="*/ 1185 w 2029"/>
              <a:gd name="T99" fmla="*/ 1255 h 2621"/>
              <a:gd name="T100" fmla="*/ 1160 w 2029"/>
              <a:gd name="T101" fmla="*/ 426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5 h 2621"/>
              <a:gd name="T114" fmla="*/ 1158 w 2029"/>
              <a:gd name="T115" fmla="*/ 424 h 2621"/>
              <a:gd name="T116" fmla="*/ 359 w 2029"/>
              <a:gd name="T117" fmla="*/ 0 h 2621"/>
              <a:gd name="T118" fmla="*/ 359 w 2029"/>
              <a:gd name="T119" fmla="*/ 0 h 2621"/>
              <a:gd name="T120" fmla="*/ 378 w 2029"/>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4"/>
                </a:moveTo>
                <a:lnTo>
                  <a:pt x="1803" y="2346"/>
                </a:lnTo>
                <a:lnTo>
                  <a:pt x="1807" y="2358"/>
                </a:lnTo>
                <a:lnTo>
                  <a:pt x="1766" y="2369"/>
                </a:lnTo>
                <a:lnTo>
                  <a:pt x="852" y="2611"/>
                </a:lnTo>
                <a:lnTo>
                  <a:pt x="820" y="2619"/>
                </a:lnTo>
                <a:lnTo>
                  <a:pt x="816" y="2621"/>
                </a:lnTo>
                <a:lnTo>
                  <a:pt x="852" y="2611"/>
                </a:lnTo>
                <a:lnTo>
                  <a:pt x="1766" y="2371"/>
                </a:lnTo>
                <a:lnTo>
                  <a:pt x="1809"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200" y="2418"/>
                </a:lnTo>
                <a:lnTo>
                  <a:pt x="1201" y="2418"/>
                </a:lnTo>
                <a:lnTo>
                  <a:pt x="1175" y="2404"/>
                </a:lnTo>
                <a:lnTo>
                  <a:pt x="889" y="2264"/>
                </a:lnTo>
                <a:lnTo>
                  <a:pt x="955" y="1952"/>
                </a:lnTo>
                <a:close/>
                <a:moveTo>
                  <a:pt x="1066" y="1935"/>
                </a:moveTo>
                <a:lnTo>
                  <a:pt x="1064" y="1935"/>
                </a:lnTo>
                <a:lnTo>
                  <a:pt x="1201" y="2380"/>
                </a:lnTo>
                <a:lnTo>
                  <a:pt x="1215" y="2425"/>
                </a:lnTo>
                <a:lnTo>
                  <a:pt x="1201" y="2418"/>
                </a:lnTo>
                <a:lnTo>
                  <a:pt x="1201" y="2420"/>
                </a:lnTo>
                <a:lnTo>
                  <a:pt x="1217" y="2427"/>
                </a:lnTo>
                <a:lnTo>
                  <a:pt x="1201" y="2380"/>
                </a:lnTo>
                <a:lnTo>
                  <a:pt x="1066" y="1935"/>
                </a:lnTo>
                <a:close/>
                <a:moveTo>
                  <a:pt x="1606" y="1856"/>
                </a:moveTo>
                <a:lnTo>
                  <a:pt x="1606" y="1856"/>
                </a:lnTo>
                <a:lnTo>
                  <a:pt x="1604" y="1856"/>
                </a:lnTo>
                <a:lnTo>
                  <a:pt x="1600" y="1873"/>
                </a:lnTo>
                <a:lnTo>
                  <a:pt x="1602" y="1875"/>
                </a:lnTo>
                <a:lnTo>
                  <a:pt x="1606" y="1858"/>
                </a:lnTo>
                <a:lnTo>
                  <a:pt x="1615" y="1882"/>
                </a:lnTo>
                <a:lnTo>
                  <a:pt x="1794" y="2324"/>
                </a:lnTo>
                <a:lnTo>
                  <a:pt x="1801" y="2344"/>
                </a:lnTo>
                <a:lnTo>
                  <a:pt x="1803" y="2344"/>
                </a:lnTo>
                <a:lnTo>
                  <a:pt x="1796" y="2324"/>
                </a:lnTo>
                <a:lnTo>
                  <a:pt x="1617" y="1882"/>
                </a:lnTo>
                <a:lnTo>
                  <a:pt x="1606" y="1856"/>
                </a:lnTo>
                <a:close/>
                <a:moveTo>
                  <a:pt x="1606" y="1854"/>
                </a:moveTo>
                <a:lnTo>
                  <a:pt x="1606" y="1856"/>
                </a:lnTo>
                <a:lnTo>
                  <a:pt x="1606" y="1856"/>
                </a:lnTo>
                <a:lnTo>
                  <a:pt x="1606" y="1856"/>
                </a:lnTo>
                <a:lnTo>
                  <a:pt x="1606"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1" y="1260"/>
                </a:lnTo>
                <a:lnTo>
                  <a:pt x="2029" y="1275"/>
                </a:lnTo>
                <a:lnTo>
                  <a:pt x="2014" y="1294"/>
                </a:lnTo>
                <a:lnTo>
                  <a:pt x="1630" y="1830"/>
                </a:lnTo>
                <a:lnTo>
                  <a:pt x="1617" y="1850"/>
                </a:lnTo>
                <a:lnTo>
                  <a:pt x="1619" y="1848"/>
                </a:lnTo>
                <a:lnTo>
                  <a:pt x="1632" y="1832"/>
                </a:lnTo>
                <a:lnTo>
                  <a:pt x="2016" y="1296"/>
                </a:lnTo>
                <a:lnTo>
                  <a:pt x="2029" y="1275"/>
                </a:lnTo>
                <a:lnTo>
                  <a:pt x="2029" y="1274"/>
                </a:lnTo>
                <a:lnTo>
                  <a:pt x="2029" y="1274"/>
                </a:lnTo>
                <a:lnTo>
                  <a:pt x="2003"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7" y="975"/>
                </a:lnTo>
                <a:lnTo>
                  <a:pt x="212" y="981"/>
                </a:lnTo>
                <a:lnTo>
                  <a:pt x="536" y="1275"/>
                </a:lnTo>
                <a:lnTo>
                  <a:pt x="556" y="1292"/>
                </a:lnTo>
                <a:lnTo>
                  <a:pt x="554" y="1298"/>
                </a:lnTo>
                <a:lnTo>
                  <a:pt x="556" y="1298"/>
                </a:lnTo>
                <a:lnTo>
                  <a:pt x="556" y="1292"/>
                </a:lnTo>
                <a:lnTo>
                  <a:pt x="538" y="1274"/>
                </a:lnTo>
                <a:lnTo>
                  <a:pt x="214" y="979"/>
                </a:lnTo>
                <a:lnTo>
                  <a:pt x="208" y="975"/>
                </a:lnTo>
                <a:lnTo>
                  <a:pt x="188" y="966"/>
                </a:lnTo>
                <a:close/>
                <a:moveTo>
                  <a:pt x="812" y="873"/>
                </a:moveTo>
                <a:lnTo>
                  <a:pt x="814" y="887"/>
                </a:lnTo>
                <a:lnTo>
                  <a:pt x="816" y="887"/>
                </a:lnTo>
                <a:lnTo>
                  <a:pt x="814" y="877"/>
                </a:lnTo>
                <a:lnTo>
                  <a:pt x="833" y="898"/>
                </a:lnTo>
                <a:lnTo>
                  <a:pt x="1185"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1" y="1330"/>
                </a:lnTo>
                <a:lnTo>
                  <a:pt x="553" y="1321"/>
                </a:lnTo>
                <a:lnTo>
                  <a:pt x="571" y="1313"/>
                </a:lnTo>
                <a:lnTo>
                  <a:pt x="581" y="1322"/>
                </a:lnTo>
                <a:lnTo>
                  <a:pt x="981" y="1696"/>
                </a:lnTo>
                <a:lnTo>
                  <a:pt x="991" y="1706"/>
                </a:lnTo>
                <a:lnTo>
                  <a:pt x="987" y="1693"/>
                </a:lnTo>
                <a:lnTo>
                  <a:pt x="818" y="902"/>
                </a:lnTo>
                <a:lnTo>
                  <a:pt x="816" y="888"/>
                </a:lnTo>
                <a:lnTo>
                  <a:pt x="814" y="888"/>
                </a:lnTo>
                <a:lnTo>
                  <a:pt x="818" y="902"/>
                </a:lnTo>
                <a:lnTo>
                  <a:pt x="987" y="1693"/>
                </a:lnTo>
                <a:lnTo>
                  <a:pt x="989" y="1704"/>
                </a:lnTo>
                <a:lnTo>
                  <a:pt x="981" y="1696"/>
                </a:lnTo>
                <a:lnTo>
                  <a:pt x="581" y="1321"/>
                </a:lnTo>
                <a:lnTo>
                  <a:pt x="571" y="1313"/>
                </a:lnTo>
                <a:lnTo>
                  <a:pt x="553" y="1321"/>
                </a:lnTo>
                <a:lnTo>
                  <a:pt x="556" y="1300"/>
                </a:lnTo>
                <a:lnTo>
                  <a:pt x="554" y="1298"/>
                </a:lnTo>
                <a:lnTo>
                  <a:pt x="551" y="1321"/>
                </a:lnTo>
                <a:lnTo>
                  <a:pt x="539" y="1324"/>
                </a:lnTo>
                <a:lnTo>
                  <a:pt x="17" y="1523"/>
                </a:lnTo>
                <a:lnTo>
                  <a:pt x="0" y="1529"/>
                </a:lnTo>
                <a:lnTo>
                  <a:pt x="11" y="1542"/>
                </a:lnTo>
                <a:lnTo>
                  <a:pt x="398" y="2004"/>
                </a:lnTo>
                <a:lnTo>
                  <a:pt x="419" y="2029"/>
                </a:lnTo>
                <a:lnTo>
                  <a:pt x="419" y="2029"/>
                </a:lnTo>
                <a:lnTo>
                  <a:pt x="421" y="2029"/>
                </a:lnTo>
                <a:lnTo>
                  <a:pt x="400" y="2004"/>
                </a:lnTo>
                <a:lnTo>
                  <a:pt x="11" y="1542"/>
                </a:lnTo>
                <a:lnTo>
                  <a:pt x="2" y="1531"/>
                </a:lnTo>
                <a:lnTo>
                  <a:pt x="17" y="1525"/>
                </a:lnTo>
                <a:lnTo>
                  <a:pt x="539" y="1326"/>
                </a:lnTo>
                <a:lnTo>
                  <a:pt x="551" y="1322"/>
                </a:lnTo>
                <a:lnTo>
                  <a:pt x="549" y="1330"/>
                </a:lnTo>
                <a:lnTo>
                  <a:pt x="432" y="1995"/>
                </a:lnTo>
                <a:lnTo>
                  <a:pt x="427" y="2021"/>
                </a:lnTo>
                <a:lnTo>
                  <a:pt x="451" y="2010"/>
                </a:lnTo>
                <a:lnTo>
                  <a:pt x="985" y="1747"/>
                </a:lnTo>
                <a:lnTo>
                  <a:pt x="996" y="1741"/>
                </a:lnTo>
                <a:lnTo>
                  <a:pt x="995" y="1753"/>
                </a:lnTo>
                <a:lnTo>
                  <a:pt x="953" y="1950"/>
                </a:lnTo>
                <a:lnTo>
                  <a:pt x="955" y="1950"/>
                </a:lnTo>
                <a:lnTo>
                  <a:pt x="996" y="1753"/>
                </a:lnTo>
                <a:lnTo>
                  <a:pt x="998" y="1741"/>
                </a:lnTo>
                <a:lnTo>
                  <a:pt x="1004" y="1738"/>
                </a:lnTo>
                <a:lnTo>
                  <a:pt x="1008" y="1753"/>
                </a:lnTo>
                <a:lnTo>
                  <a:pt x="1064" y="1935"/>
                </a:lnTo>
                <a:lnTo>
                  <a:pt x="1064" y="1935"/>
                </a:lnTo>
                <a:lnTo>
                  <a:pt x="1010" y="1753"/>
                </a:lnTo>
                <a:lnTo>
                  <a:pt x="1004" y="1738"/>
                </a:lnTo>
                <a:lnTo>
                  <a:pt x="998" y="1739"/>
                </a:lnTo>
                <a:lnTo>
                  <a:pt x="1002" y="1721"/>
                </a:lnTo>
                <a:lnTo>
                  <a:pt x="1015" y="1691"/>
                </a:lnTo>
                <a:lnTo>
                  <a:pt x="1194" y="1304"/>
                </a:lnTo>
                <a:lnTo>
                  <a:pt x="1205" y="1281"/>
                </a:lnTo>
                <a:lnTo>
                  <a:pt x="1207" y="1277"/>
                </a:lnTo>
                <a:lnTo>
                  <a:pt x="1217" y="1289"/>
                </a:lnTo>
                <a:lnTo>
                  <a:pt x="1228" y="1304"/>
                </a:lnTo>
                <a:lnTo>
                  <a:pt x="1595" y="1822"/>
                </a:lnTo>
                <a:lnTo>
                  <a:pt x="1611" y="1845"/>
                </a:lnTo>
                <a:lnTo>
                  <a:pt x="1611" y="1843"/>
                </a:lnTo>
                <a:lnTo>
                  <a:pt x="1596" y="1822"/>
                </a:lnTo>
                <a:lnTo>
                  <a:pt x="1228" y="1302"/>
                </a:lnTo>
                <a:lnTo>
                  <a:pt x="1218" y="1287"/>
                </a:lnTo>
                <a:lnTo>
                  <a:pt x="1207" y="1277"/>
                </a:lnTo>
                <a:lnTo>
                  <a:pt x="1233" y="1255"/>
                </a:lnTo>
                <a:lnTo>
                  <a:pt x="1499" y="1026"/>
                </a:lnTo>
                <a:lnTo>
                  <a:pt x="1521" y="1005"/>
                </a:lnTo>
                <a:lnTo>
                  <a:pt x="1521" y="1003"/>
                </a:lnTo>
                <a:lnTo>
                  <a:pt x="1499" y="1024"/>
                </a:lnTo>
                <a:lnTo>
                  <a:pt x="1233" y="1255"/>
                </a:lnTo>
                <a:lnTo>
                  <a:pt x="1207" y="1277"/>
                </a:lnTo>
                <a:lnTo>
                  <a:pt x="1185" y="1255"/>
                </a:lnTo>
                <a:lnTo>
                  <a:pt x="835"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3" y="434"/>
                </a:lnTo>
                <a:lnTo>
                  <a:pt x="207" y="937"/>
                </a:lnTo>
                <a:lnTo>
                  <a:pt x="186" y="966"/>
                </a:lnTo>
                <a:lnTo>
                  <a:pt x="186" y="966"/>
                </a:lnTo>
                <a:lnTo>
                  <a:pt x="188" y="966"/>
                </a:lnTo>
                <a:lnTo>
                  <a:pt x="207" y="939"/>
                </a:lnTo>
                <a:lnTo>
                  <a:pt x="585" y="434"/>
                </a:lnTo>
                <a:lnTo>
                  <a:pt x="605" y="406"/>
                </a:lnTo>
                <a:lnTo>
                  <a:pt x="633" y="408"/>
                </a:lnTo>
                <a:lnTo>
                  <a:pt x="1126" y="430"/>
                </a:lnTo>
                <a:lnTo>
                  <a:pt x="1158" y="432"/>
                </a:lnTo>
                <a:lnTo>
                  <a:pt x="1158" y="432"/>
                </a:lnTo>
                <a:lnTo>
                  <a:pt x="1126" y="430"/>
                </a:lnTo>
                <a:lnTo>
                  <a:pt x="633" y="406"/>
                </a:lnTo>
                <a:lnTo>
                  <a:pt x="605" y="406"/>
                </a:lnTo>
                <a:close/>
                <a:moveTo>
                  <a:pt x="727" y="195"/>
                </a:moveTo>
                <a:lnTo>
                  <a:pt x="726" y="195"/>
                </a:lnTo>
                <a:lnTo>
                  <a:pt x="1132" y="413"/>
                </a:lnTo>
                <a:lnTo>
                  <a:pt x="1158" y="426"/>
                </a:lnTo>
                <a:lnTo>
                  <a:pt x="1158" y="424"/>
                </a:lnTo>
                <a:lnTo>
                  <a:pt x="1134" y="411"/>
                </a:lnTo>
                <a:lnTo>
                  <a:pt x="727" y="195"/>
                </a:lnTo>
                <a:close/>
                <a:moveTo>
                  <a:pt x="359" y="0"/>
                </a:moveTo>
                <a:lnTo>
                  <a:pt x="359" y="0"/>
                </a:lnTo>
                <a:lnTo>
                  <a:pt x="359" y="0"/>
                </a:lnTo>
                <a:lnTo>
                  <a:pt x="359" y="0"/>
                </a:lnTo>
                <a:close/>
                <a:moveTo>
                  <a:pt x="361" y="0"/>
                </a:moveTo>
                <a:lnTo>
                  <a:pt x="359" y="0"/>
                </a:lnTo>
                <a:lnTo>
                  <a:pt x="378" y="9"/>
                </a:lnTo>
                <a:lnTo>
                  <a:pt x="726" y="195"/>
                </a:lnTo>
                <a:lnTo>
                  <a:pt x="726" y="195"/>
                </a:lnTo>
                <a:lnTo>
                  <a:pt x="378"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6173788" y="-1262063"/>
            <a:ext cx="6780213" cy="11047414"/>
            <a:chOff x="6173788" y="-1262063"/>
            <a:chExt cx="6780213" cy="11047414"/>
          </a:xfrm>
        </p:grpSpPr>
        <p:sp>
          <p:nvSpPr>
            <p:cNvPr id="224" name="Freeform 5"/>
            <p:cNvSpPr>
              <a:spLocks noEditPoints="1"/>
            </p:cNvSpPr>
            <p:nvPr userDrawn="1"/>
          </p:nvSpPr>
          <p:spPr bwMode="auto">
            <a:xfrm>
              <a:off x="6729413" y="2814638"/>
              <a:ext cx="111125" cy="104775"/>
            </a:xfrm>
            <a:custGeom>
              <a:avLst/>
              <a:gdLst>
                <a:gd name="T0" fmla="*/ 37 w 37"/>
                <a:gd name="T1" fmla="*/ 14 h 35"/>
                <a:gd name="T2" fmla="*/ 21 w 37"/>
                <a:gd name="T3" fmla="*/ 15 h 35"/>
                <a:gd name="T4" fmla="*/ 37 w 37"/>
                <a:gd name="T5" fmla="*/ 20 h 35"/>
                <a:gd name="T6" fmla="*/ 37 w 37"/>
                <a:gd name="T7" fmla="*/ 14 h 35"/>
                <a:gd name="T8" fmla="*/ 20 w 37"/>
                <a:gd name="T9" fmla="*/ 0 h 35"/>
                <a:gd name="T10" fmla="*/ 13 w 37"/>
                <a:gd name="T11" fmla="*/ 2 h 35"/>
                <a:gd name="T12" fmla="*/ 16 w 37"/>
                <a:gd name="T13" fmla="*/ 22 h 35"/>
                <a:gd name="T14" fmla="*/ 15 w 37"/>
                <a:gd name="T15" fmla="*/ 22 h 35"/>
                <a:gd name="T16" fmla="*/ 12 w 37"/>
                <a:gd name="T17" fmla="*/ 2 h 35"/>
                <a:gd name="T18" fmla="*/ 10 w 37"/>
                <a:gd name="T19" fmla="*/ 4 h 35"/>
                <a:gd name="T20" fmla="*/ 6 w 37"/>
                <a:gd name="T21" fmla="*/ 28 h 35"/>
                <a:gd name="T22" fmla="*/ 20 w 37"/>
                <a:gd name="T23" fmla="*/ 35 h 35"/>
                <a:gd name="T24" fmla="*/ 30 w 37"/>
                <a:gd name="T25" fmla="*/ 31 h 35"/>
                <a:gd name="T26" fmla="*/ 37 w 37"/>
                <a:gd name="T27" fmla="*/ 21 h 35"/>
                <a:gd name="T28" fmla="*/ 20 w 37"/>
                <a:gd name="T29" fmla="*/ 16 h 35"/>
                <a:gd name="T30" fmla="*/ 20 w 37"/>
                <a:gd name="T31" fmla="*/ 15 h 35"/>
                <a:gd name="T32" fmla="*/ 37 w 37"/>
                <a:gd name="T33" fmla="*/ 13 h 35"/>
                <a:gd name="T34" fmla="*/ 34 w 37"/>
                <a:gd name="T35" fmla="*/ 7 h 35"/>
                <a:gd name="T36" fmla="*/ 20 w 37"/>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5">
                  <a:moveTo>
                    <a:pt x="37" y="14"/>
                  </a:moveTo>
                  <a:cubicBezTo>
                    <a:pt x="21" y="15"/>
                    <a:pt x="21" y="15"/>
                    <a:pt x="21" y="15"/>
                  </a:cubicBezTo>
                  <a:cubicBezTo>
                    <a:pt x="37" y="20"/>
                    <a:pt x="37" y="20"/>
                    <a:pt x="37" y="20"/>
                  </a:cubicBezTo>
                  <a:cubicBezTo>
                    <a:pt x="37" y="18"/>
                    <a:pt x="37" y="16"/>
                    <a:pt x="37" y="14"/>
                  </a:cubicBezTo>
                  <a:moveTo>
                    <a:pt x="20" y="0"/>
                  </a:moveTo>
                  <a:cubicBezTo>
                    <a:pt x="17" y="0"/>
                    <a:pt x="15" y="1"/>
                    <a:pt x="13" y="2"/>
                  </a:cubicBezTo>
                  <a:cubicBezTo>
                    <a:pt x="16" y="22"/>
                    <a:pt x="16" y="22"/>
                    <a:pt x="16" y="22"/>
                  </a:cubicBezTo>
                  <a:cubicBezTo>
                    <a:pt x="15" y="22"/>
                    <a:pt x="15" y="22"/>
                    <a:pt x="15" y="22"/>
                  </a:cubicBezTo>
                  <a:cubicBezTo>
                    <a:pt x="12" y="2"/>
                    <a:pt x="12" y="2"/>
                    <a:pt x="12" y="2"/>
                  </a:cubicBezTo>
                  <a:cubicBezTo>
                    <a:pt x="11" y="2"/>
                    <a:pt x="10" y="3"/>
                    <a:pt x="10" y="4"/>
                  </a:cubicBezTo>
                  <a:cubicBezTo>
                    <a:pt x="2" y="9"/>
                    <a:pt x="0" y="20"/>
                    <a:pt x="6" y="28"/>
                  </a:cubicBezTo>
                  <a:cubicBezTo>
                    <a:pt x="9" y="32"/>
                    <a:pt x="15" y="35"/>
                    <a:pt x="20" y="35"/>
                  </a:cubicBezTo>
                  <a:cubicBezTo>
                    <a:pt x="24" y="35"/>
                    <a:pt x="27" y="34"/>
                    <a:pt x="30" y="31"/>
                  </a:cubicBezTo>
                  <a:cubicBezTo>
                    <a:pt x="34" y="29"/>
                    <a:pt x="36" y="25"/>
                    <a:pt x="37" y="21"/>
                  </a:cubicBezTo>
                  <a:cubicBezTo>
                    <a:pt x="20" y="16"/>
                    <a:pt x="20" y="16"/>
                    <a:pt x="20" y="16"/>
                  </a:cubicBezTo>
                  <a:cubicBezTo>
                    <a:pt x="20" y="15"/>
                    <a:pt x="20" y="15"/>
                    <a:pt x="20" y="15"/>
                  </a:cubicBezTo>
                  <a:cubicBezTo>
                    <a:pt x="37" y="13"/>
                    <a:pt x="37" y="13"/>
                    <a:pt x="37" y="13"/>
                  </a:cubicBezTo>
                  <a:cubicBezTo>
                    <a:pt x="36" y="11"/>
                    <a:pt x="35" y="9"/>
                    <a:pt x="34"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6"/>
            <p:cNvSpPr>
              <a:spLocks noEditPoints="1"/>
            </p:cNvSpPr>
            <p:nvPr userDrawn="1"/>
          </p:nvSpPr>
          <p:spPr bwMode="auto">
            <a:xfrm>
              <a:off x="7199313" y="2062163"/>
              <a:ext cx="106362"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7"/>
            <p:cNvSpPr>
              <a:spLocks noEditPoints="1"/>
            </p:cNvSpPr>
            <p:nvPr userDrawn="1"/>
          </p:nvSpPr>
          <p:spPr bwMode="auto">
            <a:xfrm>
              <a:off x="7539038" y="2727325"/>
              <a:ext cx="104775" cy="104775"/>
            </a:xfrm>
            <a:custGeom>
              <a:avLst/>
              <a:gdLst>
                <a:gd name="T0" fmla="*/ 18 w 35"/>
                <a:gd name="T1" fmla="*/ 19 h 35"/>
                <a:gd name="T2" fmla="*/ 1 w 35"/>
                <a:gd name="T3" fmla="*/ 21 h 35"/>
                <a:gd name="T4" fmla="*/ 4 w 35"/>
                <a:gd name="T5" fmla="*/ 28 h 35"/>
                <a:gd name="T6" fmla="*/ 18 w 35"/>
                <a:gd name="T7" fmla="*/ 35 h 35"/>
                <a:gd name="T8" fmla="*/ 28 w 35"/>
                <a:gd name="T9" fmla="*/ 31 h 35"/>
                <a:gd name="T10" fmla="*/ 32 w 35"/>
                <a:gd name="T11" fmla="*/ 27 h 35"/>
                <a:gd name="T12" fmla="*/ 29 w 35"/>
                <a:gd name="T13" fmla="*/ 24 h 35"/>
                <a:gd name="T14" fmla="*/ 18 w 35"/>
                <a:gd name="T15" fmla="*/ 19 h 35"/>
                <a:gd name="T16" fmla="*/ 35 w 35"/>
                <a:gd name="T17" fmla="*/ 17 h 35"/>
                <a:gd name="T18" fmla="*/ 19 w 35"/>
                <a:gd name="T19" fmla="*/ 19 h 35"/>
                <a:gd name="T20" fmla="*/ 30 w 35"/>
                <a:gd name="T21" fmla="*/ 24 h 35"/>
                <a:gd name="T22" fmla="*/ 33 w 35"/>
                <a:gd name="T23" fmla="*/ 26 h 35"/>
                <a:gd name="T24" fmla="*/ 35 w 35"/>
                <a:gd name="T25" fmla="*/ 17 h 35"/>
                <a:gd name="T26" fmla="*/ 29 w 35"/>
                <a:gd name="T27" fmla="*/ 5 h 35"/>
                <a:gd name="T28" fmla="*/ 19 w 35"/>
                <a:gd name="T29" fmla="*/ 19 h 35"/>
                <a:gd name="T30" fmla="*/ 35 w 35"/>
                <a:gd name="T31" fmla="*/ 17 h 35"/>
                <a:gd name="T32" fmla="*/ 32 w 35"/>
                <a:gd name="T33" fmla="*/ 7 h 35"/>
                <a:gd name="T34" fmla="*/ 29 w 35"/>
                <a:gd name="T35" fmla="*/ 5 h 35"/>
                <a:gd name="T36" fmla="*/ 18 w 35"/>
                <a:gd name="T37" fmla="*/ 0 h 35"/>
                <a:gd name="T38" fmla="*/ 8 w 35"/>
                <a:gd name="T39" fmla="*/ 4 h 35"/>
                <a:gd name="T40" fmla="*/ 1 w 35"/>
                <a:gd name="T41" fmla="*/ 20 h 35"/>
                <a:gd name="T42" fmla="*/ 18 w 35"/>
                <a:gd name="T43" fmla="*/ 19 h 35"/>
                <a:gd name="T44" fmla="*/ 29 w 35"/>
                <a:gd name="T45" fmla="*/ 4 h 35"/>
                <a:gd name="T46" fmla="*/ 18 w 35"/>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35">
                  <a:moveTo>
                    <a:pt x="18" y="19"/>
                  </a:moveTo>
                  <a:cubicBezTo>
                    <a:pt x="1" y="21"/>
                    <a:pt x="1" y="21"/>
                    <a:pt x="1" y="21"/>
                  </a:cubicBezTo>
                  <a:cubicBezTo>
                    <a:pt x="2" y="23"/>
                    <a:pt x="3" y="26"/>
                    <a:pt x="4" y="28"/>
                  </a:cubicBezTo>
                  <a:cubicBezTo>
                    <a:pt x="8" y="32"/>
                    <a:pt x="13" y="35"/>
                    <a:pt x="18" y="35"/>
                  </a:cubicBezTo>
                  <a:cubicBezTo>
                    <a:pt x="22" y="35"/>
                    <a:pt x="25" y="34"/>
                    <a:pt x="28" y="31"/>
                  </a:cubicBezTo>
                  <a:cubicBezTo>
                    <a:pt x="30" y="30"/>
                    <a:pt x="31" y="29"/>
                    <a:pt x="32" y="27"/>
                  </a:cubicBezTo>
                  <a:cubicBezTo>
                    <a:pt x="29" y="24"/>
                    <a:pt x="29" y="24"/>
                    <a:pt x="29" y="24"/>
                  </a:cubicBezTo>
                  <a:cubicBezTo>
                    <a:pt x="18" y="19"/>
                    <a:pt x="18" y="19"/>
                    <a:pt x="18" y="19"/>
                  </a:cubicBezTo>
                  <a:moveTo>
                    <a:pt x="35" y="17"/>
                  </a:moveTo>
                  <a:cubicBezTo>
                    <a:pt x="19" y="19"/>
                    <a:pt x="19" y="19"/>
                    <a:pt x="19" y="19"/>
                  </a:cubicBezTo>
                  <a:cubicBezTo>
                    <a:pt x="30" y="24"/>
                    <a:pt x="30" y="24"/>
                    <a:pt x="30" y="24"/>
                  </a:cubicBezTo>
                  <a:cubicBezTo>
                    <a:pt x="33" y="26"/>
                    <a:pt x="33" y="26"/>
                    <a:pt x="33" y="26"/>
                  </a:cubicBezTo>
                  <a:cubicBezTo>
                    <a:pt x="35" y="24"/>
                    <a:pt x="35" y="20"/>
                    <a:pt x="35" y="17"/>
                  </a:cubicBezTo>
                  <a:moveTo>
                    <a:pt x="29" y="5"/>
                  </a:moveTo>
                  <a:cubicBezTo>
                    <a:pt x="19" y="19"/>
                    <a:pt x="19" y="19"/>
                    <a:pt x="19" y="19"/>
                  </a:cubicBezTo>
                  <a:cubicBezTo>
                    <a:pt x="35" y="17"/>
                    <a:pt x="35" y="17"/>
                    <a:pt x="35" y="17"/>
                  </a:cubicBezTo>
                  <a:cubicBezTo>
                    <a:pt x="35" y="13"/>
                    <a:pt x="34" y="10"/>
                    <a:pt x="32" y="7"/>
                  </a:cubicBezTo>
                  <a:cubicBezTo>
                    <a:pt x="31" y="6"/>
                    <a:pt x="30" y="5"/>
                    <a:pt x="29" y="5"/>
                  </a:cubicBezTo>
                  <a:moveTo>
                    <a:pt x="18" y="0"/>
                  </a:moveTo>
                  <a:cubicBezTo>
                    <a:pt x="14" y="0"/>
                    <a:pt x="11" y="1"/>
                    <a:pt x="8" y="4"/>
                  </a:cubicBezTo>
                  <a:cubicBezTo>
                    <a:pt x="2" y="8"/>
                    <a:pt x="0" y="14"/>
                    <a:pt x="1" y="20"/>
                  </a:cubicBezTo>
                  <a:cubicBezTo>
                    <a:pt x="18" y="19"/>
                    <a:pt x="18" y="19"/>
                    <a:pt x="18" y="19"/>
                  </a:cubicBezTo>
                  <a:cubicBezTo>
                    <a:pt x="29" y="4"/>
                    <a:pt x="29" y="4"/>
                    <a:pt x="29" y="4"/>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8"/>
            <p:cNvSpPr>
              <a:spLocks noEditPoints="1"/>
            </p:cNvSpPr>
            <p:nvPr userDrawn="1"/>
          </p:nvSpPr>
          <p:spPr bwMode="auto">
            <a:xfrm>
              <a:off x="8535988" y="2581275"/>
              <a:ext cx="114300" cy="101600"/>
            </a:xfrm>
            <a:custGeom>
              <a:avLst/>
              <a:gdLst>
                <a:gd name="T0" fmla="*/ 18 w 38"/>
                <a:gd name="T1" fmla="*/ 27 h 34"/>
                <a:gd name="T2" fmla="*/ 7 w 38"/>
                <a:gd name="T3" fmla="*/ 28 h 34"/>
                <a:gd name="T4" fmla="*/ 19 w 38"/>
                <a:gd name="T5" fmla="*/ 34 h 34"/>
                <a:gd name="T6" fmla="*/ 20 w 38"/>
                <a:gd name="T7" fmla="*/ 34 h 34"/>
                <a:gd name="T8" fmla="*/ 18 w 38"/>
                <a:gd name="T9" fmla="*/ 27 h 34"/>
                <a:gd name="T10" fmla="*/ 18 w 38"/>
                <a:gd name="T11" fmla="*/ 21 h 34"/>
                <a:gd name="T12" fmla="*/ 19 w 38"/>
                <a:gd name="T13" fmla="*/ 26 h 34"/>
                <a:gd name="T14" fmla="*/ 22 w 38"/>
                <a:gd name="T15" fmla="*/ 26 h 34"/>
                <a:gd name="T16" fmla="*/ 22 w 38"/>
                <a:gd name="T17" fmla="*/ 27 h 34"/>
                <a:gd name="T18" fmla="*/ 19 w 38"/>
                <a:gd name="T19" fmla="*/ 27 h 34"/>
                <a:gd name="T20" fmla="*/ 20 w 38"/>
                <a:gd name="T21" fmla="*/ 34 h 34"/>
                <a:gd name="T22" fmla="*/ 28 w 38"/>
                <a:gd name="T23" fmla="*/ 32 h 34"/>
                <a:gd name="T24" fmla="*/ 18 w 38"/>
                <a:gd name="T25" fmla="*/ 21 h 34"/>
                <a:gd name="T26" fmla="*/ 36 w 38"/>
                <a:gd name="T27" fmla="*/ 11 h 34"/>
                <a:gd name="T28" fmla="*/ 12 w 38"/>
                <a:gd name="T29" fmla="*/ 15 h 34"/>
                <a:gd name="T30" fmla="*/ 5 w 38"/>
                <a:gd name="T31" fmla="*/ 27 h 34"/>
                <a:gd name="T32" fmla="*/ 6 w 38"/>
                <a:gd name="T33" fmla="*/ 27 h 34"/>
                <a:gd name="T34" fmla="*/ 6 w 38"/>
                <a:gd name="T35" fmla="*/ 28 h 34"/>
                <a:gd name="T36" fmla="*/ 18 w 38"/>
                <a:gd name="T37" fmla="*/ 26 h 34"/>
                <a:gd name="T38" fmla="*/ 17 w 38"/>
                <a:gd name="T39" fmla="*/ 19 h 34"/>
                <a:gd name="T40" fmla="*/ 29 w 38"/>
                <a:gd name="T41" fmla="*/ 31 h 34"/>
                <a:gd name="T42" fmla="*/ 30 w 38"/>
                <a:gd name="T43" fmla="*/ 31 h 34"/>
                <a:gd name="T44" fmla="*/ 36 w 38"/>
                <a:gd name="T45" fmla="*/ 11 h 34"/>
                <a:gd name="T46" fmla="*/ 19 w 38"/>
                <a:gd name="T47" fmla="*/ 0 h 34"/>
                <a:gd name="T48" fmla="*/ 9 w 38"/>
                <a:gd name="T49" fmla="*/ 3 h 34"/>
                <a:gd name="T50" fmla="*/ 5 w 38"/>
                <a:gd name="T51" fmla="*/ 26 h 34"/>
                <a:gd name="T52" fmla="*/ 11 w 38"/>
                <a:gd name="T53" fmla="*/ 15 h 34"/>
                <a:gd name="T54" fmla="*/ 35 w 38"/>
                <a:gd name="T55" fmla="*/ 10 h 34"/>
                <a:gd name="T56" fmla="*/ 33 w 38"/>
                <a:gd name="T57" fmla="*/ 7 h 34"/>
                <a:gd name="T58" fmla="*/ 19 w 38"/>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 h="34">
                  <a:moveTo>
                    <a:pt x="18" y="27"/>
                  </a:moveTo>
                  <a:cubicBezTo>
                    <a:pt x="7" y="28"/>
                    <a:pt x="7" y="28"/>
                    <a:pt x="7" y="28"/>
                  </a:cubicBezTo>
                  <a:cubicBezTo>
                    <a:pt x="10" y="32"/>
                    <a:pt x="15" y="34"/>
                    <a:pt x="19" y="34"/>
                  </a:cubicBezTo>
                  <a:cubicBezTo>
                    <a:pt x="20" y="34"/>
                    <a:pt x="20" y="34"/>
                    <a:pt x="20" y="34"/>
                  </a:cubicBezTo>
                  <a:cubicBezTo>
                    <a:pt x="18" y="27"/>
                    <a:pt x="18" y="27"/>
                    <a:pt x="18" y="27"/>
                  </a:cubicBezTo>
                  <a:moveTo>
                    <a:pt x="18" y="21"/>
                  </a:moveTo>
                  <a:cubicBezTo>
                    <a:pt x="19" y="26"/>
                    <a:pt x="19" y="26"/>
                    <a:pt x="19" y="26"/>
                  </a:cubicBezTo>
                  <a:cubicBezTo>
                    <a:pt x="22" y="26"/>
                    <a:pt x="22" y="26"/>
                    <a:pt x="22" y="26"/>
                  </a:cubicBezTo>
                  <a:cubicBezTo>
                    <a:pt x="22" y="27"/>
                    <a:pt x="22" y="27"/>
                    <a:pt x="22" y="27"/>
                  </a:cubicBezTo>
                  <a:cubicBezTo>
                    <a:pt x="19" y="27"/>
                    <a:pt x="19" y="27"/>
                    <a:pt x="19" y="27"/>
                  </a:cubicBezTo>
                  <a:cubicBezTo>
                    <a:pt x="20" y="34"/>
                    <a:pt x="20" y="34"/>
                    <a:pt x="20" y="34"/>
                  </a:cubicBezTo>
                  <a:cubicBezTo>
                    <a:pt x="23" y="34"/>
                    <a:pt x="26" y="33"/>
                    <a:pt x="28" y="32"/>
                  </a:cubicBezTo>
                  <a:cubicBezTo>
                    <a:pt x="18" y="21"/>
                    <a:pt x="18" y="21"/>
                    <a:pt x="18" y="21"/>
                  </a:cubicBezTo>
                  <a:moveTo>
                    <a:pt x="36" y="11"/>
                  </a:moveTo>
                  <a:cubicBezTo>
                    <a:pt x="12" y="15"/>
                    <a:pt x="12" y="15"/>
                    <a:pt x="12" y="15"/>
                  </a:cubicBezTo>
                  <a:cubicBezTo>
                    <a:pt x="5" y="27"/>
                    <a:pt x="5" y="27"/>
                    <a:pt x="5" y="27"/>
                  </a:cubicBezTo>
                  <a:cubicBezTo>
                    <a:pt x="5" y="27"/>
                    <a:pt x="6" y="27"/>
                    <a:pt x="6" y="27"/>
                  </a:cubicBezTo>
                  <a:cubicBezTo>
                    <a:pt x="6" y="27"/>
                    <a:pt x="6" y="28"/>
                    <a:pt x="6" y="28"/>
                  </a:cubicBezTo>
                  <a:cubicBezTo>
                    <a:pt x="18" y="26"/>
                    <a:pt x="18" y="26"/>
                    <a:pt x="18" y="26"/>
                  </a:cubicBezTo>
                  <a:cubicBezTo>
                    <a:pt x="17" y="19"/>
                    <a:pt x="17" y="19"/>
                    <a:pt x="17" y="19"/>
                  </a:cubicBezTo>
                  <a:cubicBezTo>
                    <a:pt x="29" y="31"/>
                    <a:pt x="29" y="31"/>
                    <a:pt x="29" y="31"/>
                  </a:cubicBezTo>
                  <a:cubicBezTo>
                    <a:pt x="29" y="31"/>
                    <a:pt x="29" y="31"/>
                    <a:pt x="30" y="31"/>
                  </a:cubicBezTo>
                  <a:cubicBezTo>
                    <a:pt x="36" y="26"/>
                    <a:pt x="38" y="18"/>
                    <a:pt x="36" y="11"/>
                  </a:cubicBezTo>
                  <a:moveTo>
                    <a:pt x="19" y="0"/>
                  </a:moveTo>
                  <a:cubicBezTo>
                    <a:pt x="16" y="0"/>
                    <a:pt x="12" y="1"/>
                    <a:pt x="9" y="3"/>
                  </a:cubicBezTo>
                  <a:cubicBezTo>
                    <a:pt x="2" y="9"/>
                    <a:pt x="0" y="19"/>
                    <a:pt x="5" y="26"/>
                  </a:cubicBezTo>
                  <a:cubicBezTo>
                    <a:pt x="11" y="15"/>
                    <a:pt x="11" y="15"/>
                    <a:pt x="11" y="15"/>
                  </a:cubicBezTo>
                  <a:cubicBezTo>
                    <a:pt x="35" y="10"/>
                    <a:pt x="35" y="10"/>
                    <a:pt x="35" y="10"/>
                  </a:cubicBezTo>
                  <a:cubicBezTo>
                    <a:pt x="35" y="9"/>
                    <a:pt x="34" y="8"/>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
            <p:cNvSpPr>
              <a:spLocks noEditPoints="1"/>
            </p:cNvSpPr>
            <p:nvPr userDrawn="1"/>
          </p:nvSpPr>
          <p:spPr bwMode="auto">
            <a:xfrm>
              <a:off x="8129588" y="3262313"/>
              <a:ext cx="111125" cy="103188"/>
            </a:xfrm>
            <a:custGeom>
              <a:avLst/>
              <a:gdLst>
                <a:gd name="T0" fmla="*/ 14 w 37"/>
                <a:gd name="T1" fmla="*/ 30 h 35"/>
                <a:gd name="T2" fmla="*/ 8 w 37"/>
                <a:gd name="T3" fmla="*/ 32 h 35"/>
                <a:gd name="T4" fmla="*/ 13 w 37"/>
                <a:gd name="T5" fmla="*/ 34 h 35"/>
                <a:gd name="T6" fmla="*/ 14 w 37"/>
                <a:gd name="T7" fmla="*/ 30 h 35"/>
                <a:gd name="T8" fmla="*/ 25 w 37"/>
                <a:gd name="T9" fmla="*/ 25 h 35"/>
                <a:gd name="T10" fmla="*/ 15 w 37"/>
                <a:gd name="T11" fmla="*/ 29 h 35"/>
                <a:gd name="T12" fmla="*/ 14 w 37"/>
                <a:gd name="T13" fmla="*/ 34 h 35"/>
                <a:gd name="T14" fmla="*/ 18 w 37"/>
                <a:gd name="T15" fmla="*/ 35 h 35"/>
                <a:gd name="T16" fmla="*/ 28 w 37"/>
                <a:gd name="T17" fmla="*/ 31 h 35"/>
                <a:gd name="T18" fmla="*/ 30 w 37"/>
                <a:gd name="T19" fmla="*/ 30 h 35"/>
                <a:gd name="T20" fmla="*/ 25 w 37"/>
                <a:gd name="T21" fmla="*/ 25 h 35"/>
                <a:gd name="T22" fmla="*/ 1 w 37"/>
                <a:gd name="T23" fmla="*/ 13 h 35"/>
                <a:gd name="T24" fmla="*/ 4 w 37"/>
                <a:gd name="T25" fmla="*/ 28 h 35"/>
                <a:gd name="T26" fmla="*/ 8 w 37"/>
                <a:gd name="T27" fmla="*/ 31 h 35"/>
                <a:gd name="T28" fmla="*/ 14 w 37"/>
                <a:gd name="T29" fmla="*/ 29 h 35"/>
                <a:gd name="T30" fmla="*/ 16 w 37"/>
                <a:gd name="T31" fmla="*/ 17 h 35"/>
                <a:gd name="T32" fmla="*/ 1 w 37"/>
                <a:gd name="T33" fmla="*/ 13 h 35"/>
                <a:gd name="T34" fmla="*/ 30 w 37"/>
                <a:gd name="T35" fmla="*/ 6 h 35"/>
                <a:gd name="T36" fmla="*/ 23 w 37"/>
                <a:gd name="T37" fmla="*/ 20 h 35"/>
                <a:gd name="T38" fmla="*/ 17 w 37"/>
                <a:gd name="T39" fmla="*/ 18 h 35"/>
                <a:gd name="T40" fmla="*/ 15 w 37"/>
                <a:gd name="T41" fmla="*/ 29 h 35"/>
                <a:gd name="T42" fmla="*/ 25 w 37"/>
                <a:gd name="T43" fmla="*/ 25 h 35"/>
                <a:gd name="T44" fmla="*/ 30 w 37"/>
                <a:gd name="T45" fmla="*/ 29 h 35"/>
                <a:gd name="T46" fmla="*/ 32 w 37"/>
                <a:gd name="T47" fmla="*/ 7 h 35"/>
                <a:gd name="T48" fmla="*/ 30 w 37"/>
                <a:gd name="T49" fmla="*/ 6 h 35"/>
                <a:gd name="T50" fmla="*/ 6 w 37"/>
                <a:gd name="T51" fmla="*/ 5 h 35"/>
                <a:gd name="T52" fmla="*/ 2 w 37"/>
                <a:gd name="T53" fmla="*/ 12 h 35"/>
                <a:gd name="T54" fmla="*/ 16 w 37"/>
                <a:gd name="T55" fmla="*/ 17 h 35"/>
                <a:gd name="T56" fmla="*/ 17 w 37"/>
                <a:gd name="T57" fmla="*/ 14 h 35"/>
                <a:gd name="T58" fmla="*/ 6 w 37"/>
                <a:gd name="T59" fmla="*/ 5 h 35"/>
                <a:gd name="T60" fmla="*/ 18 w 37"/>
                <a:gd name="T61" fmla="*/ 0 h 35"/>
                <a:gd name="T62" fmla="*/ 8 w 37"/>
                <a:gd name="T63" fmla="*/ 4 h 35"/>
                <a:gd name="T64" fmla="*/ 7 w 37"/>
                <a:gd name="T65" fmla="*/ 4 h 35"/>
                <a:gd name="T66" fmla="*/ 17 w 37"/>
                <a:gd name="T67" fmla="*/ 14 h 35"/>
                <a:gd name="T68" fmla="*/ 17 w 37"/>
                <a:gd name="T69" fmla="*/ 17 h 35"/>
                <a:gd name="T70" fmla="*/ 23 w 37"/>
                <a:gd name="T71" fmla="*/ 19 h 35"/>
                <a:gd name="T72" fmla="*/ 30 w 37"/>
                <a:gd name="T73" fmla="*/ 5 h 35"/>
                <a:gd name="T74" fmla="*/ 18 w 37"/>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35">
                  <a:moveTo>
                    <a:pt x="14" y="30"/>
                  </a:moveTo>
                  <a:cubicBezTo>
                    <a:pt x="8" y="32"/>
                    <a:pt x="8" y="32"/>
                    <a:pt x="8" y="32"/>
                  </a:cubicBezTo>
                  <a:cubicBezTo>
                    <a:pt x="10" y="33"/>
                    <a:pt x="11" y="33"/>
                    <a:pt x="13" y="34"/>
                  </a:cubicBezTo>
                  <a:cubicBezTo>
                    <a:pt x="14" y="30"/>
                    <a:pt x="14" y="30"/>
                    <a:pt x="14" y="30"/>
                  </a:cubicBezTo>
                  <a:moveTo>
                    <a:pt x="25" y="25"/>
                  </a:moveTo>
                  <a:cubicBezTo>
                    <a:pt x="15" y="29"/>
                    <a:pt x="15" y="29"/>
                    <a:pt x="15" y="29"/>
                  </a:cubicBezTo>
                  <a:cubicBezTo>
                    <a:pt x="14" y="34"/>
                    <a:pt x="14" y="34"/>
                    <a:pt x="14" y="34"/>
                  </a:cubicBezTo>
                  <a:cubicBezTo>
                    <a:pt x="15" y="34"/>
                    <a:pt x="17" y="35"/>
                    <a:pt x="18" y="35"/>
                  </a:cubicBezTo>
                  <a:cubicBezTo>
                    <a:pt x="22" y="35"/>
                    <a:pt x="25" y="34"/>
                    <a:pt x="28" y="31"/>
                  </a:cubicBezTo>
                  <a:cubicBezTo>
                    <a:pt x="29" y="31"/>
                    <a:pt x="29" y="30"/>
                    <a:pt x="30" y="30"/>
                  </a:cubicBezTo>
                  <a:cubicBezTo>
                    <a:pt x="25" y="25"/>
                    <a:pt x="25" y="25"/>
                    <a:pt x="25" y="25"/>
                  </a:cubicBezTo>
                  <a:moveTo>
                    <a:pt x="1" y="13"/>
                  </a:moveTo>
                  <a:cubicBezTo>
                    <a:pt x="0" y="18"/>
                    <a:pt x="1" y="23"/>
                    <a:pt x="4" y="28"/>
                  </a:cubicBezTo>
                  <a:cubicBezTo>
                    <a:pt x="5" y="29"/>
                    <a:pt x="6" y="30"/>
                    <a:pt x="8" y="31"/>
                  </a:cubicBezTo>
                  <a:cubicBezTo>
                    <a:pt x="14" y="29"/>
                    <a:pt x="14" y="29"/>
                    <a:pt x="14" y="29"/>
                  </a:cubicBezTo>
                  <a:cubicBezTo>
                    <a:pt x="16" y="17"/>
                    <a:pt x="16" y="17"/>
                    <a:pt x="16" y="17"/>
                  </a:cubicBezTo>
                  <a:cubicBezTo>
                    <a:pt x="1" y="13"/>
                    <a:pt x="1" y="13"/>
                    <a:pt x="1" y="13"/>
                  </a:cubicBezTo>
                  <a:moveTo>
                    <a:pt x="30" y="6"/>
                  </a:moveTo>
                  <a:cubicBezTo>
                    <a:pt x="23" y="20"/>
                    <a:pt x="23" y="20"/>
                    <a:pt x="23" y="20"/>
                  </a:cubicBezTo>
                  <a:cubicBezTo>
                    <a:pt x="17" y="18"/>
                    <a:pt x="17" y="18"/>
                    <a:pt x="17" y="18"/>
                  </a:cubicBezTo>
                  <a:cubicBezTo>
                    <a:pt x="15" y="29"/>
                    <a:pt x="15" y="29"/>
                    <a:pt x="15" y="29"/>
                  </a:cubicBezTo>
                  <a:cubicBezTo>
                    <a:pt x="25" y="25"/>
                    <a:pt x="25" y="25"/>
                    <a:pt x="25" y="25"/>
                  </a:cubicBezTo>
                  <a:cubicBezTo>
                    <a:pt x="30" y="29"/>
                    <a:pt x="30" y="29"/>
                    <a:pt x="30" y="29"/>
                  </a:cubicBezTo>
                  <a:cubicBezTo>
                    <a:pt x="36" y="24"/>
                    <a:pt x="37" y="14"/>
                    <a:pt x="32" y="7"/>
                  </a:cubicBezTo>
                  <a:cubicBezTo>
                    <a:pt x="31" y="7"/>
                    <a:pt x="31" y="6"/>
                    <a:pt x="30" y="6"/>
                  </a:cubicBezTo>
                  <a:moveTo>
                    <a:pt x="6" y="5"/>
                  </a:moveTo>
                  <a:cubicBezTo>
                    <a:pt x="4" y="7"/>
                    <a:pt x="3" y="9"/>
                    <a:pt x="2" y="12"/>
                  </a:cubicBezTo>
                  <a:cubicBezTo>
                    <a:pt x="16" y="17"/>
                    <a:pt x="16" y="17"/>
                    <a:pt x="16" y="17"/>
                  </a:cubicBezTo>
                  <a:cubicBezTo>
                    <a:pt x="17" y="14"/>
                    <a:pt x="17" y="14"/>
                    <a:pt x="17" y="14"/>
                  </a:cubicBezTo>
                  <a:cubicBezTo>
                    <a:pt x="6" y="5"/>
                    <a:pt x="6" y="5"/>
                    <a:pt x="6" y="5"/>
                  </a:cubicBezTo>
                  <a:moveTo>
                    <a:pt x="18" y="0"/>
                  </a:moveTo>
                  <a:cubicBezTo>
                    <a:pt x="14" y="0"/>
                    <a:pt x="11" y="1"/>
                    <a:pt x="8" y="4"/>
                  </a:cubicBezTo>
                  <a:cubicBezTo>
                    <a:pt x="7" y="4"/>
                    <a:pt x="7" y="4"/>
                    <a:pt x="7" y="4"/>
                  </a:cubicBezTo>
                  <a:cubicBezTo>
                    <a:pt x="17" y="14"/>
                    <a:pt x="17" y="14"/>
                    <a:pt x="17" y="14"/>
                  </a:cubicBezTo>
                  <a:cubicBezTo>
                    <a:pt x="17" y="17"/>
                    <a:pt x="17" y="17"/>
                    <a:pt x="17" y="17"/>
                  </a:cubicBezTo>
                  <a:cubicBezTo>
                    <a:pt x="23" y="19"/>
                    <a:pt x="23" y="19"/>
                    <a:pt x="23" y="19"/>
                  </a:cubicBezTo>
                  <a:cubicBezTo>
                    <a:pt x="30" y="5"/>
                    <a:pt x="30" y="5"/>
                    <a:pt x="30" y="5"/>
                  </a:cubicBezTo>
                  <a:cubicBezTo>
                    <a:pt x="27"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
            <p:cNvSpPr>
              <a:spLocks noEditPoints="1"/>
            </p:cNvSpPr>
            <p:nvPr userDrawn="1"/>
          </p:nvSpPr>
          <p:spPr bwMode="auto">
            <a:xfrm>
              <a:off x="9698038" y="2024063"/>
              <a:ext cx="112712" cy="101600"/>
            </a:xfrm>
            <a:custGeom>
              <a:avLst/>
              <a:gdLst>
                <a:gd name="T0" fmla="*/ 35 w 38"/>
                <a:gd name="T1" fmla="*/ 10 h 34"/>
                <a:gd name="T2" fmla="*/ 21 w 38"/>
                <a:gd name="T3" fmla="*/ 14 h 34"/>
                <a:gd name="T4" fmla="*/ 19 w 38"/>
                <a:gd name="T5" fmla="*/ 21 h 34"/>
                <a:gd name="T6" fmla="*/ 7 w 38"/>
                <a:gd name="T7" fmla="*/ 29 h 34"/>
                <a:gd name="T8" fmla="*/ 19 w 38"/>
                <a:gd name="T9" fmla="*/ 34 h 34"/>
                <a:gd name="T10" fmla="*/ 30 w 38"/>
                <a:gd name="T11" fmla="*/ 31 h 34"/>
                <a:gd name="T12" fmla="*/ 35 w 38"/>
                <a:gd name="T13" fmla="*/ 10 h 34"/>
                <a:gd name="T14" fmla="*/ 24 w 38"/>
                <a:gd name="T15" fmla="*/ 0 h 34"/>
                <a:gd name="T16" fmla="*/ 21 w 38"/>
                <a:gd name="T17" fmla="*/ 13 h 34"/>
                <a:gd name="T18" fmla="*/ 35 w 38"/>
                <a:gd name="T19" fmla="*/ 9 h 34"/>
                <a:gd name="T20" fmla="*/ 33 w 38"/>
                <a:gd name="T21" fmla="*/ 7 h 34"/>
                <a:gd name="T22" fmla="*/ 24 w 38"/>
                <a:gd name="T23" fmla="*/ 0 h 34"/>
                <a:gd name="T24" fmla="*/ 19 w 38"/>
                <a:gd name="T25" fmla="*/ 0 h 34"/>
                <a:gd name="T26" fmla="*/ 9 w 38"/>
                <a:gd name="T27" fmla="*/ 3 h 34"/>
                <a:gd name="T28" fmla="*/ 6 w 38"/>
                <a:gd name="T29" fmla="*/ 27 h 34"/>
                <a:gd name="T30" fmla="*/ 7 w 38"/>
                <a:gd name="T31" fmla="*/ 28 h 34"/>
                <a:gd name="T32" fmla="*/ 18 w 38"/>
                <a:gd name="T33" fmla="*/ 21 h 34"/>
                <a:gd name="T34" fmla="*/ 20 w 38"/>
                <a:gd name="T35" fmla="*/ 14 h 34"/>
                <a:gd name="T36" fmla="*/ 9 w 38"/>
                <a:gd name="T37" fmla="*/ 17 h 34"/>
                <a:gd name="T38" fmla="*/ 9 w 38"/>
                <a:gd name="T39" fmla="*/ 16 h 34"/>
                <a:gd name="T40" fmla="*/ 20 w 38"/>
                <a:gd name="T41" fmla="*/ 13 h 34"/>
                <a:gd name="T42" fmla="*/ 24 w 38"/>
                <a:gd name="T43" fmla="*/ 0 h 34"/>
                <a:gd name="T44" fmla="*/ 19 w 38"/>
                <a:gd name="T4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4">
                  <a:moveTo>
                    <a:pt x="35" y="10"/>
                  </a:moveTo>
                  <a:cubicBezTo>
                    <a:pt x="21" y="14"/>
                    <a:pt x="21" y="14"/>
                    <a:pt x="21" y="14"/>
                  </a:cubicBezTo>
                  <a:cubicBezTo>
                    <a:pt x="19" y="21"/>
                    <a:pt x="19" y="21"/>
                    <a:pt x="19" y="21"/>
                  </a:cubicBezTo>
                  <a:cubicBezTo>
                    <a:pt x="7" y="29"/>
                    <a:pt x="7" y="29"/>
                    <a:pt x="7" y="29"/>
                  </a:cubicBezTo>
                  <a:cubicBezTo>
                    <a:pt x="10" y="32"/>
                    <a:pt x="15" y="34"/>
                    <a:pt x="19" y="34"/>
                  </a:cubicBezTo>
                  <a:cubicBezTo>
                    <a:pt x="23" y="34"/>
                    <a:pt x="27" y="33"/>
                    <a:pt x="30" y="31"/>
                  </a:cubicBezTo>
                  <a:cubicBezTo>
                    <a:pt x="36" y="26"/>
                    <a:pt x="38" y="17"/>
                    <a:pt x="35" y="10"/>
                  </a:cubicBezTo>
                  <a:moveTo>
                    <a:pt x="24" y="0"/>
                  </a:moveTo>
                  <a:cubicBezTo>
                    <a:pt x="21" y="13"/>
                    <a:pt x="21" y="13"/>
                    <a:pt x="21" y="13"/>
                  </a:cubicBezTo>
                  <a:cubicBezTo>
                    <a:pt x="35" y="9"/>
                    <a:pt x="35" y="9"/>
                    <a:pt x="35" y="9"/>
                  </a:cubicBezTo>
                  <a:cubicBezTo>
                    <a:pt x="34" y="8"/>
                    <a:pt x="34" y="7"/>
                    <a:pt x="33" y="7"/>
                  </a:cubicBezTo>
                  <a:cubicBezTo>
                    <a:pt x="31" y="4"/>
                    <a:pt x="28" y="1"/>
                    <a:pt x="24" y="0"/>
                  </a:cubicBezTo>
                  <a:moveTo>
                    <a:pt x="19" y="0"/>
                  </a:moveTo>
                  <a:cubicBezTo>
                    <a:pt x="16" y="0"/>
                    <a:pt x="12" y="1"/>
                    <a:pt x="9" y="3"/>
                  </a:cubicBezTo>
                  <a:cubicBezTo>
                    <a:pt x="1" y="9"/>
                    <a:pt x="0" y="20"/>
                    <a:pt x="6" y="27"/>
                  </a:cubicBezTo>
                  <a:cubicBezTo>
                    <a:pt x="6" y="28"/>
                    <a:pt x="6" y="28"/>
                    <a:pt x="7" y="28"/>
                  </a:cubicBezTo>
                  <a:cubicBezTo>
                    <a:pt x="18" y="21"/>
                    <a:pt x="18" y="21"/>
                    <a:pt x="18" y="21"/>
                  </a:cubicBezTo>
                  <a:cubicBezTo>
                    <a:pt x="20" y="14"/>
                    <a:pt x="20" y="14"/>
                    <a:pt x="20" y="14"/>
                  </a:cubicBezTo>
                  <a:cubicBezTo>
                    <a:pt x="9" y="17"/>
                    <a:pt x="9" y="17"/>
                    <a:pt x="9" y="17"/>
                  </a:cubicBezTo>
                  <a:cubicBezTo>
                    <a:pt x="9" y="16"/>
                    <a:pt x="9" y="16"/>
                    <a:pt x="9" y="16"/>
                  </a:cubicBezTo>
                  <a:cubicBezTo>
                    <a:pt x="20" y="13"/>
                    <a:pt x="20" y="13"/>
                    <a:pt x="20" y="13"/>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1"/>
            <p:cNvSpPr>
              <a:spLocks noEditPoints="1"/>
            </p:cNvSpPr>
            <p:nvPr userDrawn="1"/>
          </p:nvSpPr>
          <p:spPr bwMode="auto">
            <a:xfrm>
              <a:off x="9163050" y="3225800"/>
              <a:ext cx="114300" cy="104775"/>
            </a:xfrm>
            <a:custGeom>
              <a:avLst/>
              <a:gdLst>
                <a:gd name="T0" fmla="*/ 17 w 38"/>
                <a:gd name="T1" fmla="*/ 18 h 35"/>
                <a:gd name="T2" fmla="*/ 16 w 38"/>
                <a:gd name="T3" fmla="*/ 20 h 35"/>
                <a:gd name="T4" fmla="*/ 10 w 38"/>
                <a:gd name="T5" fmla="*/ 32 h 35"/>
                <a:gd name="T6" fmla="*/ 18 w 38"/>
                <a:gd name="T7" fmla="*/ 35 h 35"/>
                <a:gd name="T8" fmla="*/ 28 w 38"/>
                <a:gd name="T9" fmla="*/ 32 h 35"/>
                <a:gd name="T10" fmla="*/ 22 w 38"/>
                <a:gd name="T11" fmla="*/ 24 h 35"/>
                <a:gd name="T12" fmla="*/ 17 w 38"/>
                <a:gd name="T13" fmla="*/ 18 h 35"/>
                <a:gd name="T14" fmla="*/ 5 w 38"/>
                <a:gd name="T15" fmla="*/ 6 h 35"/>
                <a:gd name="T16" fmla="*/ 4 w 38"/>
                <a:gd name="T17" fmla="*/ 28 h 35"/>
                <a:gd name="T18" fmla="*/ 9 w 38"/>
                <a:gd name="T19" fmla="*/ 32 h 35"/>
                <a:gd name="T20" fmla="*/ 15 w 38"/>
                <a:gd name="T21" fmla="*/ 19 h 35"/>
                <a:gd name="T22" fmla="*/ 16 w 38"/>
                <a:gd name="T23" fmla="*/ 18 h 35"/>
                <a:gd name="T24" fmla="*/ 5 w 38"/>
                <a:gd name="T25" fmla="*/ 6 h 35"/>
                <a:gd name="T26" fmla="*/ 31 w 38"/>
                <a:gd name="T27" fmla="*/ 6 h 35"/>
                <a:gd name="T28" fmla="*/ 17 w 38"/>
                <a:gd name="T29" fmla="*/ 18 h 35"/>
                <a:gd name="T30" fmla="*/ 23 w 38"/>
                <a:gd name="T31" fmla="*/ 23 h 35"/>
                <a:gd name="T32" fmla="*/ 28 w 38"/>
                <a:gd name="T33" fmla="*/ 31 h 35"/>
                <a:gd name="T34" fmla="*/ 29 w 38"/>
                <a:gd name="T35" fmla="*/ 31 h 35"/>
                <a:gd name="T36" fmla="*/ 32 w 38"/>
                <a:gd name="T37" fmla="*/ 7 h 35"/>
                <a:gd name="T38" fmla="*/ 31 w 38"/>
                <a:gd name="T39" fmla="*/ 6 h 35"/>
                <a:gd name="T40" fmla="*/ 18 w 38"/>
                <a:gd name="T41" fmla="*/ 0 h 35"/>
                <a:gd name="T42" fmla="*/ 8 w 38"/>
                <a:gd name="T43" fmla="*/ 4 h 35"/>
                <a:gd name="T44" fmla="*/ 5 w 38"/>
                <a:gd name="T45" fmla="*/ 6 h 35"/>
                <a:gd name="T46" fmla="*/ 17 w 38"/>
                <a:gd name="T47" fmla="*/ 18 h 35"/>
                <a:gd name="T48" fmla="*/ 31 w 38"/>
                <a:gd name="T49" fmla="*/ 6 h 35"/>
                <a:gd name="T50" fmla="*/ 18 w 38"/>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35">
                  <a:moveTo>
                    <a:pt x="17" y="18"/>
                  </a:moveTo>
                  <a:cubicBezTo>
                    <a:pt x="16" y="20"/>
                    <a:pt x="16" y="20"/>
                    <a:pt x="16" y="20"/>
                  </a:cubicBezTo>
                  <a:cubicBezTo>
                    <a:pt x="10" y="32"/>
                    <a:pt x="10" y="32"/>
                    <a:pt x="10" y="32"/>
                  </a:cubicBezTo>
                  <a:cubicBezTo>
                    <a:pt x="12" y="34"/>
                    <a:pt x="15" y="35"/>
                    <a:pt x="18" y="35"/>
                  </a:cubicBezTo>
                  <a:cubicBezTo>
                    <a:pt x="22" y="35"/>
                    <a:pt x="25" y="34"/>
                    <a:pt x="28" y="32"/>
                  </a:cubicBezTo>
                  <a:cubicBezTo>
                    <a:pt x="22" y="24"/>
                    <a:pt x="22" y="24"/>
                    <a:pt x="22" y="24"/>
                  </a:cubicBezTo>
                  <a:cubicBezTo>
                    <a:pt x="17" y="18"/>
                    <a:pt x="17" y="18"/>
                    <a:pt x="17" y="18"/>
                  </a:cubicBezTo>
                  <a:moveTo>
                    <a:pt x="5" y="6"/>
                  </a:moveTo>
                  <a:cubicBezTo>
                    <a:pt x="0" y="12"/>
                    <a:pt x="0" y="21"/>
                    <a:pt x="4" y="28"/>
                  </a:cubicBezTo>
                  <a:cubicBezTo>
                    <a:pt x="6" y="30"/>
                    <a:pt x="7" y="31"/>
                    <a:pt x="9" y="32"/>
                  </a:cubicBezTo>
                  <a:cubicBezTo>
                    <a:pt x="15" y="19"/>
                    <a:pt x="15" y="19"/>
                    <a:pt x="15" y="19"/>
                  </a:cubicBezTo>
                  <a:cubicBezTo>
                    <a:pt x="16" y="18"/>
                    <a:pt x="16" y="18"/>
                    <a:pt x="16" y="18"/>
                  </a:cubicBezTo>
                  <a:cubicBezTo>
                    <a:pt x="5" y="6"/>
                    <a:pt x="5" y="6"/>
                    <a:pt x="5" y="6"/>
                  </a:cubicBezTo>
                  <a:moveTo>
                    <a:pt x="31" y="6"/>
                  </a:moveTo>
                  <a:cubicBezTo>
                    <a:pt x="17" y="18"/>
                    <a:pt x="17" y="18"/>
                    <a:pt x="17" y="18"/>
                  </a:cubicBezTo>
                  <a:cubicBezTo>
                    <a:pt x="23" y="23"/>
                    <a:pt x="23" y="23"/>
                    <a:pt x="23" y="23"/>
                  </a:cubicBezTo>
                  <a:cubicBezTo>
                    <a:pt x="28" y="31"/>
                    <a:pt x="28" y="31"/>
                    <a:pt x="28" y="31"/>
                  </a:cubicBezTo>
                  <a:cubicBezTo>
                    <a:pt x="28" y="31"/>
                    <a:pt x="28" y="31"/>
                    <a:pt x="29" y="31"/>
                  </a:cubicBezTo>
                  <a:cubicBezTo>
                    <a:pt x="36" y="26"/>
                    <a:pt x="38" y="15"/>
                    <a:pt x="32" y="7"/>
                  </a:cubicBezTo>
                  <a:cubicBezTo>
                    <a:pt x="32" y="7"/>
                    <a:pt x="31" y="6"/>
                    <a:pt x="31" y="6"/>
                  </a:cubicBezTo>
                  <a:moveTo>
                    <a:pt x="18" y="0"/>
                  </a:moveTo>
                  <a:cubicBezTo>
                    <a:pt x="15" y="0"/>
                    <a:pt x="11" y="1"/>
                    <a:pt x="8" y="4"/>
                  </a:cubicBezTo>
                  <a:cubicBezTo>
                    <a:pt x="7" y="4"/>
                    <a:pt x="6" y="5"/>
                    <a:pt x="5" y="6"/>
                  </a:cubicBezTo>
                  <a:cubicBezTo>
                    <a:pt x="17" y="18"/>
                    <a:pt x="17" y="18"/>
                    <a:pt x="17" y="18"/>
                  </a:cubicBezTo>
                  <a:cubicBezTo>
                    <a:pt x="31" y="6"/>
                    <a:pt x="31" y="6"/>
                    <a:pt x="31" y="6"/>
                  </a:cubicBezTo>
                  <a:cubicBezTo>
                    <a:pt x="27"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2"/>
            <p:cNvSpPr>
              <a:spLocks noEditPoints="1"/>
            </p:cNvSpPr>
            <p:nvPr userDrawn="1"/>
          </p:nvSpPr>
          <p:spPr bwMode="auto">
            <a:xfrm>
              <a:off x="9085263" y="1885950"/>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3"/>
            <p:cNvSpPr>
              <a:spLocks noEditPoints="1"/>
            </p:cNvSpPr>
            <p:nvPr userDrawn="1"/>
          </p:nvSpPr>
          <p:spPr bwMode="auto">
            <a:xfrm>
              <a:off x="8193088" y="1844675"/>
              <a:ext cx="109537"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4"/>
            <p:cNvSpPr>
              <a:spLocks noEditPoints="1"/>
            </p:cNvSpPr>
            <p:nvPr userDrawn="1"/>
          </p:nvSpPr>
          <p:spPr bwMode="auto">
            <a:xfrm>
              <a:off x="8647113" y="1114425"/>
              <a:ext cx="112712" cy="101600"/>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5"/>
            <p:cNvSpPr>
              <a:spLocks noEditPoints="1"/>
            </p:cNvSpPr>
            <p:nvPr userDrawn="1"/>
          </p:nvSpPr>
          <p:spPr bwMode="auto">
            <a:xfrm>
              <a:off x="9378950" y="809625"/>
              <a:ext cx="106362" cy="104775"/>
            </a:xfrm>
            <a:custGeom>
              <a:avLst/>
              <a:gdLst>
                <a:gd name="T0" fmla="*/ 20 w 36"/>
                <a:gd name="T1" fmla="*/ 16 h 35"/>
                <a:gd name="T2" fmla="*/ 2 w 36"/>
                <a:gd name="T3" fmla="*/ 24 h 35"/>
                <a:gd name="T4" fmla="*/ 4 w 36"/>
                <a:gd name="T5" fmla="*/ 28 h 35"/>
                <a:gd name="T6" fmla="*/ 15 w 36"/>
                <a:gd name="T7" fmla="*/ 35 h 35"/>
                <a:gd name="T8" fmla="*/ 20 w 36"/>
                <a:gd name="T9" fmla="*/ 16 h 35"/>
                <a:gd name="T10" fmla="*/ 20 w 36"/>
                <a:gd name="T11" fmla="*/ 16 h 35"/>
                <a:gd name="T12" fmla="*/ 15 w 36"/>
                <a:gd name="T13" fmla="*/ 35 h 35"/>
                <a:gd name="T14" fmla="*/ 18 w 36"/>
                <a:gd name="T15" fmla="*/ 35 h 35"/>
                <a:gd name="T16" fmla="*/ 27 w 36"/>
                <a:gd name="T17" fmla="*/ 32 h 35"/>
                <a:gd name="T18" fmla="*/ 22 w 36"/>
                <a:gd name="T19" fmla="*/ 24 h 35"/>
                <a:gd name="T20" fmla="*/ 22 w 36"/>
                <a:gd name="T21" fmla="*/ 24 h 35"/>
                <a:gd name="T22" fmla="*/ 23 w 36"/>
                <a:gd name="T23" fmla="*/ 24 h 35"/>
                <a:gd name="T24" fmla="*/ 28 w 36"/>
                <a:gd name="T25" fmla="*/ 32 h 35"/>
                <a:gd name="T26" fmla="*/ 29 w 36"/>
                <a:gd name="T27" fmla="*/ 31 h 35"/>
                <a:gd name="T28" fmla="*/ 34 w 36"/>
                <a:gd name="T29" fmla="*/ 24 h 35"/>
                <a:gd name="T30" fmla="*/ 20 w 36"/>
                <a:gd name="T31" fmla="*/ 16 h 35"/>
                <a:gd name="T32" fmla="*/ 28 w 36"/>
                <a:gd name="T33" fmla="*/ 4 h 35"/>
                <a:gd name="T34" fmla="*/ 21 w 36"/>
                <a:gd name="T35" fmla="*/ 16 h 35"/>
                <a:gd name="T36" fmla="*/ 34 w 36"/>
                <a:gd name="T37" fmla="*/ 24 h 35"/>
                <a:gd name="T38" fmla="*/ 32 w 36"/>
                <a:gd name="T39" fmla="*/ 7 h 35"/>
                <a:gd name="T40" fmla="*/ 28 w 36"/>
                <a:gd name="T41" fmla="*/ 4 h 35"/>
                <a:gd name="T42" fmla="*/ 18 w 36"/>
                <a:gd name="T43" fmla="*/ 0 h 35"/>
                <a:gd name="T44" fmla="*/ 8 w 36"/>
                <a:gd name="T45" fmla="*/ 4 h 35"/>
                <a:gd name="T46" fmla="*/ 2 w 36"/>
                <a:gd name="T47" fmla="*/ 23 h 35"/>
                <a:gd name="T48" fmla="*/ 20 w 36"/>
                <a:gd name="T49" fmla="*/ 16 h 35"/>
                <a:gd name="T50" fmla="*/ 28 w 36"/>
                <a:gd name="T51" fmla="*/ 3 h 35"/>
                <a:gd name="T52" fmla="*/ 18 w 36"/>
                <a:gd name="T5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35">
                  <a:moveTo>
                    <a:pt x="20" y="16"/>
                  </a:moveTo>
                  <a:cubicBezTo>
                    <a:pt x="2" y="24"/>
                    <a:pt x="2" y="24"/>
                    <a:pt x="2" y="24"/>
                  </a:cubicBezTo>
                  <a:cubicBezTo>
                    <a:pt x="3" y="25"/>
                    <a:pt x="3" y="27"/>
                    <a:pt x="4" y="28"/>
                  </a:cubicBezTo>
                  <a:cubicBezTo>
                    <a:pt x="7" y="31"/>
                    <a:pt x="11" y="34"/>
                    <a:pt x="15" y="35"/>
                  </a:cubicBezTo>
                  <a:cubicBezTo>
                    <a:pt x="20" y="16"/>
                    <a:pt x="20" y="16"/>
                    <a:pt x="20" y="16"/>
                  </a:cubicBezTo>
                  <a:moveTo>
                    <a:pt x="20" y="16"/>
                  </a:moveTo>
                  <a:cubicBezTo>
                    <a:pt x="15" y="35"/>
                    <a:pt x="15" y="35"/>
                    <a:pt x="15" y="35"/>
                  </a:cubicBezTo>
                  <a:cubicBezTo>
                    <a:pt x="16" y="35"/>
                    <a:pt x="17" y="35"/>
                    <a:pt x="18" y="35"/>
                  </a:cubicBezTo>
                  <a:cubicBezTo>
                    <a:pt x="21" y="35"/>
                    <a:pt x="24" y="34"/>
                    <a:pt x="27" y="32"/>
                  </a:cubicBezTo>
                  <a:cubicBezTo>
                    <a:pt x="22" y="24"/>
                    <a:pt x="22" y="24"/>
                    <a:pt x="22" y="24"/>
                  </a:cubicBezTo>
                  <a:cubicBezTo>
                    <a:pt x="22" y="24"/>
                    <a:pt x="22" y="24"/>
                    <a:pt x="22" y="24"/>
                  </a:cubicBezTo>
                  <a:cubicBezTo>
                    <a:pt x="23" y="24"/>
                    <a:pt x="23" y="24"/>
                    <a:pt x="23" y="24"/>
                  </a:cubicBezTo>
                  <a:cubicBezTo>
                    <a:pt x="28" y="32"/>
                    <a:pt x="28" y="32"/>
                    <a:pt x="28" y="32"/>
                  </a:cubicBezTo>
                  <a:cubicBezTo>
                    <a:pt x="28" y="32"/>
                    <a:pt x="28" y="32"/>
                    <a:pt x="29" y="31"/>
                  </a:cubicBezTo>
                  <a:cubicBezTo>
                    <a:pt x="31" y="30"/>
                    <a:pt x="33" y="27"/>
                    <a:pt x="34" y="24"/>
                  </a:cubicBezTo>
                  <a:cubicBezTo>
                    <a:pt x="20" y="16"/>
                    <a:pt x="20" y="16"/>
                    <a:pt x="20" y="16"/>
                  </a:cubicBezTo>
                  <a:moveTo>
                    <a:pt x="28" y="4"/>
                  </a:moveTo>
                  <a:cubicBezTo>
                    <a:pt x="21" y="16"/>
                    <a:pt x="21" y="16"/>
                    <a:pt x="21" y="16"/>
                  </a:cubicBezTo>
                  <a:cubicBezTo>
                    <a:pt x="34" y="24"/>
                    <a:pt x="34" y="24"/>
                    <a:pt x="34" y="24"/>
                  </a:cubicBezTo>
                  <a:cubicBezTo>
                    <a:pt x="36" y="19"/>
                    <a:pt x="36" y="12"/>
                    <a:pt x="32" y="7"/>
                  </a:cubicBezTo>
                  <a:cubicBezTo>
                    <a:pt x="31" y="6"/>
                    <a:pt x="30" y="5"/>
                    <a:pt x="28" y="4"/>
                  </a:cubicBezTo>
                  <a:moveTo>
                    <a:pt x="18" y="0"/>
                  </a:moveTo>
                  <a:cubicBezTo>
                    <a:pt x="15" y="0"/>
                    <a:pt x="11" y="2"/>
                    <a:pt x="8" y="4"/>
                  </a:cubicBezTo>
                  <a:cubicBezTo>
                    <a:pt x="2" y="8"/>
                    <a:pt x="0" y="16"/>
                    <a:pt x="2" y="23"/>
                  </a:cubicBezTo>
                  <a:cubicBezTo>
                    <a:pt x="20" y="16"/>
                    <a:pt x="20" y="16"/>
                    <a:pt x="20" y="16"/>
                  </a:cubicBezTo>
                  <a:cubicBezTo>
                    <a:pt x="28" y="3"/>
                    <a:pt x="28" y="3"/>
                    <a:pt x="28" y="3"/>
                  </a:cubicBezTo>
                  <a:cubicBezTo>
                    <a:pt x="25" y="1"/>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6"/>
            <p:cNvSpPr>
              <a:spLocks noEditPoints="1"/>
            </p:cNvSpPr>
            <p:nvPr userDrawn="1"/>
          </p:nvSpPr>
          <p:spPr bwMode="auto">
            <a:xfrm>
              <a:off x="9959975" y="1131888"/>
              <a:ext cx="104775" cy="101600"/>
            </a:xfrm>
            <a:custGeom>
              <a:avLst/>
              <a:gdLst>
                <a:gd name="T0" fmla="*/ 18 w 35"/>
                <a:gd name="T1" fmla="*/ 24 h 34"/>
                <a:gd name="T2" fmla="*/ 9 w 35"/>
                <a:gd name="T3" fmla="*/ 32 h 34"/>
                <a:gd name="T4" fmla="*/ 9 w 35"/>
                <a:gd name="T5" fmla="*/ 32 h 34"/>
                <a:gd name="T6" fmla="*/ 18 w 35"/>
                <a:gd name="T7" fmla="*/ 34 h 34"/>
                <a:gd name="T8" fmla="*/ 26 w 35"/>
                <a:gd name="T9" fmla="*/ 32 h 34"/>
                <a:gd name="T10" fmla="*/ 18 w 35"/>
                <a:gd name="T11" fmla="*/ 24 h 34"/>
                <a:gd name="T12" fmla="*/ 34 w 35"/>
                <a:gd name="T13" fmla="*/ 20 h 34"/>
                <a:gd name="T14" fmla="*/ 19 w 35"/>
                <a:gd name="T15" fmla="*/ 24 h 34"/>
                <a:gd name="T16" fmla="*/ 26 w 35"/>
                <a:gd name="T17" fmla="*/ 32 h 34"/>
                <a:gd name="T18" fmla="*/ 28 w 35"/>
                <a:gd name="T19" fmla="*/ 31 h 34"/>
                <a:gd name="T20" fmla="*/ 34 w 35"/>
                <a:gd name="T21" fmla="*/ 20 h 34"/>
                <a:gd name="T22" fmla="*/ 12 w 35"/>
                <a:gd name="T23" fmla="*/ 20 h 34"/>
                <a:gd name="T24" fmla="*/ 9 w 35"/>
                <a:gd name="T25" fmla="*/ 31 h 34"/>
                <a:gd name="T26" fmla="*/ 18 w 35"/>
                <a:gd name="T27" fmla="*/ 23 h 34"/>
                <a:gd name="T28" fmla="*/ 12 w 35"/>
                <a:gd name="T29" fmla="*/ 20 h 34"/>
                <a:gd name="T30" fmla="*/ 1 w 35"/>
                <a:gd name="T31" fmla="*/ 13 h 34"/>
                <a:gd name="T32" fmla="*/ 4 w 35"/>
                <a:gd name="T33" fmla="*/ 27 h 34"/>
                <a:gd name="T34" fmla="*/ 8 w 35"/>
                <a:gd name="T35" fmla="*/ 31 h 34"/>
                <a:gd name="T36" fmla="*/ 9 w 35"/>
                <a:gd name="T37" fmla="*/ 31 h 34"/>
                <a:gd name="T38" fmla="*/ 12 w 35"/>
                <a:gd name="T39" fmla="*/ 20 h 34"/>
                <a:gd name="T40" fmla="*/ 1 w 35"/>
                <a:gd name="T41" fmla="*/ 13 h 34"/>
                <a:gd name="T42" fmla="*/ 20 w 35"/>
                <a:gd name="T43" fmla="*/ 8 h 34"/>
                <a:gd name="T44" fmla="*/ 13 w 35"/>
                <a:gd name="T45" fmla="*/ 16 h 34"/>
                <a:gd name="T46" fmla="*/ 12 w 35"/>
                <a:gd name="T47" fmla="*/ 19 h 34"/>
                <a:gd name="T48" fmla="*/ 18 w 35"/>
                <a:gd name="T49" fmla="*/ 23 h 34"/>
                <a:gd name="T50" fmla="*/ 20 w 35"/>
                <a:gd name="T51" fmla="*/ 8 h 34"/>
                <a:gd name="T52" fmla="*/ 25 w 35"/>
                <a:gd name="T53" fmla="*/ 1 h 34"/>
                <a:gd name="T54" fmla="*/ 20 w 35"/>
                <a:gd name="T55" fmla="*/ 7 h 34"/>
                <a:gd name="T56" fmla="*/ 19 w 35"/>
                <a:gd name="T57" fmla="*/ 23 h 34"/>
                <a:gd name="T58" fmla="*/ 35 w 35"/>
                <a:gd name="T59" fmla="*/ 20 h 34"/>
                <a:gd name="T60" fmla="*/ 31 w 35"/>
                <a:gd name="T61" fmla="*/ 6 h 34"/>
                <a:gd name="T62" fmla="*/ 25 w 35"/>
                <a:gd name="T63" fmla="*/ 1 h 34"/>
                <a:gd name="T64" fmla="*/ 21 w 35"/>
                <a:gd name="T65" fmla="*/ 0 h 34"/>
                <a:gd name="T66" fmla="*/ 21 w 35"/>
                <a:gd name="T67" fmla="*/ 6 h 34"/>
                <a:gd name="T68" fmla="*/ 25 w 35"/>
                <a:gd name="T69" fmla="*/ 1 h 34"/>
                <a:gd name="T70" fmla="*/ 21 w 35"/>
                <a:gd name="T71" fmla="*/ 0 h 34"/>
                <a:gd name="T72" fmla="*/ 18 w 35"/>
                <a:gd name="T73" fmla="*/ 0 h 34"/>
                <a:gd name="T74" fmla="*/ 7 w 35"/>
                <a:gd name="T75" fmla="*/ 3 h 34"/>
                <a:gd name="T76" fmla="*/ 1 w 35"/>
                <a:gd name="T77" fmla="*/ 13 h 34"/>
                <a:gd name="T78" fmla="*/ 12 w 35"/>
                <a:gd name="T79" fmla="*/ 19 h 34"/>
                <a:gd name="T80" fmla="*/ 13 w 35"/>
                <a:gd name="T81" fmla="*/ 16 h 34"/>
                <a:gd name="T82" fmla="*/ 20 w 35"/>
                <a:gd name="T83" fmla="*/ 7 h 34"/>
                <a:gd name="T84" fmla="*/ 21 w 35"/>
                <a:gd name="T85" fmla="*/ 0 h 34"/>
                <a:gd name="T86" fmla="*/ 18 w 35"/>
                <a:gd name="T8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4">
                  <a:moveTo>
                    <a:pt x="18" y="24"/>
                  </a:moveTo>
                  <a:cubicBezTo>
                    <a:pt x="9" y="32"/>
                    <a:pt x="9" y="32"/>
                    <a:pt x="9" y="32"/>
                  </a:cubicBezTo>
                  <a:cubicBezTo>
                    <a:pt x="9" y="32"/>
                    <a:pt x="9" y="32"/>
                    <a:pt x="9" y="32"/>
                  </a:cubicBezTo>
                  <a:cubicBezTo>
                    <a:pt x="12" y="33"/>
                    <a:pt x="15" y="34"/>
                    <a:pt x="18" y="34"/>
                  </a:cubicBezTo>
                  <a:cubicBezTo>
                    <a:pt x="20" y="34"/>
                    <a:pt x="23" y="33"/>
                    <a:pt x="26" y="32"/>
                  </a:cubicBezTo>
                  <a:cubicBezTo>
                    <a:pt x="18" y="24"/>
                    <a:pt x="18" y="24"/>
                    <a:pt x="18" y="24"/>
                  </a:cubicBezTo>
                  <a:moveTo>
                    <a:pt x="34" y="20"/>
                  </a:moveTo>
                  <a:cubicBezTo>
                    <a:pt x="19" y="24"/>
                    <a:pt x="19" y="24"/>
                    <a:pt x="19" y="24"/>
                  </a:cubicBezTo>
                  <a:cubicBezTo>
                    <a:pt x="26" y="32"/>
                    <a:pt x="26" y="32"/>
                    <a:pt x="26" y="32"/>
                  </a:cubicBezTo>
                  <a:cubicBezTo>
                    <a:pt x="27" y="31"/>
                    <a:pt x="27" y="31"/>
                    <a:pt x="28" y="31"/>
                  </a:cubicBezTo>
                  <a:cubicBezTo>
                    <a:pt x="31" y="28"/>
                    <a:pt x="34" y="24"/>
                    <a:pt x="34" y="20"/>
                  </a:cubicBezTo>
                  <a:moveTo>
                    <a:pt x="12" y="20"/>
                  </a:moveTo>
                  <a:cubicBezTo>
                    <a:pt x="9" y="31"/>
                    <a:pt x="9" y="31"/>
                    <a:pt x="9" y="31"/>
                  </a:cubicBezTo>
                  <a:cubicBezTo>
                    <a:pt x="18" y="23"/>
                    <a:pt x="18" y="23"/>
                    <a:pt x="18" y="23"/>
                  </a:cubicBezTo>
                  <a:cubicBezTo>
                    <a:pt x="12" y="20"/>
                    <a:pt x="12" y="20"/>
                    <a:pt x="12" y="20"/>
                  </a:cubicBezTo>
                  <a:moveTo>
                    <a:pt x="1" y="13"/>
                  </a:moveTo>
                  <a:cubicBezTo>
                    <a:pt x="0" y="18"/>
                    <a:pt x="1" y="23"/>
                    <a:pt x="4" y="27"/>
                  </a:cubicBezTo>
                  <a:cubicBezTo>
                    <a:pt x="5" y="29"/>
                    <a:pt x="7" y="30"/>
                    <a:pt x="8" y="31"/>
                  </a:cubicBezTo>
                  <a:cubicBezTo>
                    <a:pt x="9" y="31"/>
                    <a:pt x="9" y="31"/>
                    <a:pt x="9" y="31"/>
                  </a:cubicBezTo>
                  <a:cubicBezTo>
                    <a:pt x="12" y="20"/>
                    <a:pt x="12" y="20"/>
                    <a:pt x="12" y="20"/>
                  </a:cubicBezTo>
                  <a:cubicBezTo>
                    <a:pt x="1" y="13"/>
                    <a:pt x="1" y="13"/>
                    <a:pt x="1" y="13"/>
                  </a:cubicBezTo>
                  <a:moveTo>
                    <a:pt x="20" y="8"/>
                  </a:moveTo>
                  <a:cubicBezTo>
                    <a:pt x="13" y="16"/>
                    <a:pt x="13" y="16"/>
                    <a:pt x="13" y="16"/>
                  </a:cubicBezTo>
                  <a:cubicBezTo>
                    <a:pt x="12" y="19"/>
                    <a:pt x="12" y="19"/>
                    <a:pt x="12" y="19"/>
                  </a:cubicBezTo>
                  <a:cubicBezTo>
                    <a:pt x="18" y="23"/>
                    <a:pt x="18" y="23"/>
                    <a:pt x="18" y="23"/>
                  </a:cubicBezTo>
                  <a:cubicBezTo>
                    <a:pt x="20" y="8"/>
                    <a:pt x="20" y="8"/>
                    <a:pt x="20" y="8"/>
                  </a:cubicBezTo>
                  <a:moveTo>
                    <a:pt x="25" y="1"/>
                  </a:moveTo>
                  <a:cubicBezTo>
                    <a:pt x="20" y="7"/>
                    <a:pt x="20" y="7"/>
                    <a:pt x="20" y="7"/>
                  </a:cubicBezTo>
                  <a:cubicBezTo>
                    <a:pt x="19" y="23"/>
                    <a:pt x="19" y="23"/>
                    <a:pt x="19" y="23"/>
                  </a:cubicBezTo>
                  <a:cubicBezTo>
                    <a:pt x="35" y="20"/>
                    <a:pt x="35" y="20"/>
                    <a:pt x="35" y="20"/>
                  </a:cubicBezTo>
                  <a:cubicBezTo>
                    <a:pt x="35" y="15"/>
                    <a:pt x="34" y="10"/>
                    <a:pt x="31" y="6"/>
                  </a:cubicBezTo>
                  <a:cubicBezTo>
                    <a:pt x="30" y="4"/>
                    <a:pt x="28" y="2"/>
                    <a:pt x="25" y="1"/>
                  </a:cubicBezTo>
                  <a:moveTo>
                    <a:pt x="21" y="0"/>
                  </a:moveTo>
                  <a:cubicBezTo>
                    <a:pt x="21" y="6"/>
                    <a:pt x="21" y="6"/>
                    <a:pt x="21" y="6"/>
                  </a:cubicBezTo>
                  <a:cubicBezTo>
                    <a:pt x="25" y="1"/>
                    <a:pt x="25" y="1"/>
                    <a:pt x="25" y="1"/>
                  </a:cubicBezTo>
                  <a:cubicBezTo>
                    <a:pt x="24" y="1"/>
                    <a:pt x="22" y="0"/>
                    <a:pt x="21" y="0"/>
                  </a:cubicBezTo>
                  <a:moveTo>
                    <a:pt x="18" y="0"/>
                  </a:moveTo>
                  <a:cubicBezTo>
                    <a:pt x="14" y="0"/>
                    <a:pt x="10" y="1"/>
                    <a:pt x="7" y="3"/>
                  </a:cubicBezTo>
                  <a:cubicBezTo>
                    <a:pt x="4" y="5"/>
                    <a:pt x="2" y="9"/>
                    <a:pt x="1" y="13"/>
                  </a:cubicBezTo>
                  <a:cubicBezTo>
                    <a:pt x="12" y="19"/>
                    <a:pt x="12" y="19"/>
                    <a:pt x="12" y="19"/>
                  </a:cubicBezTo>
                  <a:cubicBezTo>
                    <a:pt x="13" y="16"/>
                    <a:pt x="13" y="16"/>
                    <a:pt x="13" y="16"/>
                  </a:cubicBezTo>
                  <a:cubicBezTo>
                    <a:pt x="20" y="7"/>
                    <a:pt x="20" y="7"/>
                    <a:pt x="20" y="7"/>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7"/>
            <p:cNvSpPr>
              <a:spLocks noEditPoints="1"/>
            </p:cNvSpPr>
            <p:nvPr userDrawn="1"/>
          </p:nvSpPr>
          <p:spPr bwMode="auto">
            <a:xfrm>
              <a:off x="10512425" y="409575"/>
              <a:ext cx="111125" cy="101600"/>
            </a:xfrm>
            <a:custGeom>
              <a:avLst/>
              <a:gdLst>
                <a:gd name="T0" fmla="*/ 15 w 37"/>
                <a:gd name="T1" fmla="*/ 24 h 34"/>
                <a:gd name="T2" fmla="*/ 4 w 37"/>
                <a:gd name="T3" fmla="*/ 26 h 34"/>
                <a:gd name="T4" fmla="*/ 5 w 37"/>
                <a:gd name="T5" fmla="*/ 27 h 34"/>
                <a:gd name="T6" fmla="*/ 9 w 37"/>
                <a:gd name="T7" fmla="*/ 31 h 34"/>
                <a:gd name="T8" fmla="*/ 15 w 37"/>
                <a:gd name="T9" fmla="*/ 24 h 34"/>
                <a:gd name="T10" fmla="*/ 22 w 37"/>
                <a:gd name="T11" fmla="*/ 19 h 34"/>
                <a:gd name="T12" fmla="*/ 19 w 37"/>
                <a:gd name="T13" fmla="*/ 24 h 34"/>
                <a:gd name="T14" fmla="*/ 19 w 37"/>
                <a:gd name="T15" fmla="*/ 25 h 34"/>
                <a:gd name="T16" fmla="*/ 19 w 37"/>
                <a:gd name="T17" fmla="*/ 25 h 34"/>
                <a:gd name="T18" fmla="*/ 19 w 37"/>
                <a:gd name="T19" fmla="*/ 25 h 34"/>
                <a:gd name="T20" fmla="*/ 18 w 37"/>
                <a:gd name="T21" fmla="*/ 25 h 34"/>
                <a:gd name="T22" fmla="*/ 18 w 37"/>
                <a:gd name="T23" fmla="*/ 24 h 34"/>
                <a:gd name="T24" fmla="*/ 18 w 37"/>
                <a:gd name="T25" fmla="*/ 24 h 34"/>
                <a:gd name="T26" fmla="*/ 18 w 37"/>
                <a:gd name="T27" fmla="*/ 24 h 34"/>
                <a:gd name="T28" fmla="*/ 17 w 37"/>
                <a:gd name="T29" fmla="*/ 24 h 34"/>
                <a:gd name="T30" fmla="*/ 17 w 37"/>
                <a:gd name="T31" fmla="*/ 24 h 34"/>
                <a:gd name="T32" fmla="*/ 16 w 37"/>
                <a:gd name="T33" fmla="*/ 24 h 34"/>
                <a:gd name="T34" fmla="*/ 10 w 37"/>
                <a:gd name="T35" fmla="*/ 31 h 34"/>
                <a:gd name="T36" fmla="*/ 19 w 37"/>
                <a:gd name="T37" fmla="*/ 34 h 34"/>
                <a:gd name="T38" fmla="*/ 22 w 37"/>
                <a:gd name="T39" fmla="*/ 34 h 34"/>
                <a:gd name="T40" fmla="*/ 22 w 37"/>
                <a:gd name="T41" fmla="*/ 19 h 34"/>
                <a:gd name="T42" fmla="*/ 23 w 37"/>
                <a:gd name="T43" fmla="*/ 17 h 34"/>
                <a:gd name="T44" fmla="*/ 22 w 37"/>
                <a:gd name="T45" fmla="*/ 18 h 34"/>
                <a:gd name="T46" fmla="*/ 23 w 37"/>
                <a:gd name="T47" fmla="*/ 34 h 34"/>
                <a:gd name="T48" fmla="*/ 29 w 37"/>
                <a:gd name="T49" fmla="*/ 31 h 34"/>
                <a:gd name="T50" fmla="*/ 34 w 37"/>
                <a:gd name="T51" fmla="*/ 26 h 34"/>
                <a:gd name="T52" fmla="*/ 23 w 37"/>
                <a:gd name="T53" fmla="*/ 17 h 34"/>
                <a:gd name="T54" fmla="*/ 22 w 37"/>
                <a:gd name="T55" fmla="*/ 17 h 34"/>
                <a:gd name="T56" fmla="*/ 16 w 37"/>
                <a:gd name="T57" fmla="*/ 24 h 34"/>
                <a:gd name="T58" fmla="*/ 17 w 37"/>
                <a:gd name="T59" fmla="*/ 24 h 34"/>
                <a:gd name="T60" fmla="*/ 18 w 37"/>
                <a:gd name="T61" fmla="*/ 24 h 34"/>
                <a:gd name="T62" fmla="*/ 18 w 37"/>
                <a:gd name="T63" fmla="*/ 24 h 34"/>
                <a:gd name="T64" fmla="*/ 20 w 37"/>
                <a:gd name="T65" fmla="*/ 22 h 34"/>
                <a:gd name="T66" fmla="*/ 22 w 37"/>
                <a:gd name="T67" fmla="*/ 18 h 34"/>
                <a:gd name="T68" fmla="*/ 22 w 37"/>
                <a:gd name="T69" fmla="*/ 17 h 34"/>
                <a:gd name="T70" fmla="*/ 22 w 37"/>
                <a:gd name="T71" fmla="*/ 17 h 34"/>
                <a:gd name="T72" fmla="*/ 22 w 37"/>
                <a:gd name="T73" fmla="*/ 17 h 34"/>
                <a:gd name="T74" fmla="*/ 22 w 37"/>
                <a:gd name="T75" fmla="*/ 17 h 34"/>
                <a:gd name="T76" fmla="*/ 22 w 37"/>
                <a:gd name="T77" fmla="*/ 17 h 34"/>
                <a:gd name="T78" fmla="*/ 30 w 37"/>
                <a:gd name="T79" fmla="*/ 4 h 34"/>
                <a:gd name="T80" fmla="*/ 24 w 37"/>
                <a:gd name="T81" fmla="*/ 15 h 34"/>
                <a:gd name="T82" fmla="*/ 23 w 37"/>
                <a:gd name="T83" fmla="*/ 17 h 34"/>
                <a:gd name="T84" fmla="*/ 34 w 37"/>
                <a:gd name="T85" fmla="*/ 25 h 34"/>
                <a:gd name="T86" fmla="*/ 33 w 37"/>
                <a:gd name="T87" fmla="*/ 6 h 34"/>
                <a:gd name="T88" fmla="*/ 30 w 37"/>
                <a:gd name="T89" fmla="*/ 4 h 34"/>
                <a:gd name="T90" fmla="*/ 8 w 37"/>
                <a:gd name="T91" fmla="*/ 4 h 34"/>
                <a:gd name="T92" fmla="*/ 4 w 37"/>
                <a:gd name="T93" fmla="*/ 25 h 34"/>
                <a:gd name="T94" fmla="*/ 15 w 37"/>
                <a:gd name="T95" fmla="*/ 24 h 34"/>
                <a:gd name="T96" fmla="*/ 21 w 37"/>
                <a:gd name="T97" fmla="*/ 16 h 34"/>
                <a:gd name="T98" fmla="*/ 8 w 37"/>
                <a:gd name="T99" fmla="*/ 4 h 34"/>
                <a:gd name="T100" fmla="*/ 19 w 37"/>
                <a:gd name="T101" fmla="*/ 0 h 34"/>
                <a:gd name="T102" fmla="*/ 9 w 37"/>
                <a:gd name="T103" fmla="*/ 3 h 34"/>
                <a:gd name="T104" fmla="*/ 8 w 37"/>
                <a:gd name="T105" fmla="*/ 3 h 34"/>
                <a:gd name="T106" fmla="*/ 22 w 37"/>
                <a:gd name="T107" fmla="*/ 16 h 34"/>
                <a:gd name="T108" fmla="*/ 22 w 37"/>
                <a:gd name="T109" fmla="*/ 15 h 34"/>
                <a:gd name="T110" fmla="*/ 22 w 37"/>
                <a:gd name="T111" fmla="*/ 16 h 34"/>
                <a:gd name="T112" fmla="*/ 23 w 37"/>
                <a:gd name="T113" fmla="*/ 16 h 34"/>
                <a:gd name="T114" fmla="*/ 23 w 37"/>
                <a:gd name="T115" fmla="*/ 15 h 34"/>
                <a:gd name="T116" fmla="*/ 30 w 37"/>
                <a:gd name="T117" fmla="*/ 4 h 34"/>
                <a:gd name="T118" fmla="*/ 19 w 37"/>
                <a:gd name="T1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34">
                  <a:moveTo>
                    <a:pt x="15" y="24"/>
                  </a:moveTo>
                  <a:cubicBezTo>
                    <a:pt x="12" y="25"/>
                    <a:pt x="9" y="25"/>
                    <a:pt x="4" y="26"/>
                  </a:cubicBezTo>
                  <a:cubicBezTo>
                    <a:pt x="4" y="26"/>
                    <a:pt x="5" y="27"/>
                    <a:pt x="5" y="27"/>
                  </a:cubicBezTo>
                  <a:cubicBezTo>
                    <a:pt x="6" y="29"/>
                    <a:pt x="8" y="30"/>
                    <a:pt x="9" y="31"/>
                  </a:cubicBezTo>
                  <a:cubicBezTo>
                    <a:pt x="15" y="24"/>
                    <a:pt x="15" y="24"/>
                    <a:pt x="15" y="24"/>
                  </a:cubicBezTo>
                  <a:moveTo>
                    <a:pt x="22" y="19"/>
                  </a:moveTo>
                  <a:cubicBezTo>
                    <a:pt x="20" y="22"/>
                    <a:pt x="19" y="24"/>
                    <a:pt x="19" y="24"/>
                  </a:cubicBezTo>
                  <a:cubicBezTo>
                    <a:pt x="19" y="25"/>
                    <a:pt x="19" y="25"/>
                    <a:pt x="19" y="25"/>
                  </a:cubicBezTo>
                  <a:cubicBezTo>
                    <a:pt x="19" y="25"/>
                    <a:pt x="19" y="25"/>
                    <a:pt x="19" y="25"/>
                  </a:cubicBezTo>
                  <a:cubicBezTo>
                    <a:pt x="19" y="25"/>
                    <a:pt x="19" y="25"/>
                    <a:pt x="19" y="25"/>
                  </a:cubicBezTo>
                  <a:cubicBezTo>
                    <a:pt x="18" y="25"/>
                    <a:pt x="18" y="25"/>
                    <a:pt x="18" y="25"/>
                  </a:cubicBezTo>
                  <a:cubicBezTo>
                    <a:pt x="18" y="24"/>
                    <a:pt x="18" y="24"/>
                    <a:pt x="18" y="24"/>
                  </a:cubicBezTo>
                  <a:cubicBezTo>
                    <a:pt x="18" y="24"/>
                    <a:pt x="18" y="24"/>
                    <a:pt x="18" y="24"/>
                  </a:cubicBezTo>
                  <a:cubicBezTo>
                    <a:pt x="18" y="24"/>
                    <a:pt x="18" y="24"/>
                    <a:pt x="18" y="24"/>
                  </a:cubicBezTo>
                  <a:cubicBezTo>
                    <a:pt x="18" y="24"/>
                    <a:pt x="17" y="24"/>
                    <a:pt x="17" y="24"/>
                  </a:cubicBezTo>
                  <a:cubicBezTo>
                    <a:pt x="17" y="24"/>
                    <a:pt x="17" y="24"/>
                    <a:pt x="17" y="24"/>
                  </a:cubicBezTo>
                  <a:cubicBezTo>
                    <a:pt x="17" y="24"/>
                    <a:pt x="16" y="24"/>
                    <a:pt x="16" y="24"/>
                  </a:cubicBezTo>
                  <a:cubicBezTo>
                    <a:pt x="10" y="31"/>
                    <a:pt x="10" y="31"/>
                    <a:pt x="10" y="31"/>
                  </a:cubicBezTo>
                  <a:cubicBezTo>
                    <a:pt x="13" y="33"/>
                    <a:pt x="16" y="34"/>
                    <a:pt x="19" y="34"/>
                  </a:cubicBezTo>
                  <a:cubicBezTo>
                    <a:pt x="20" y="34"/>
                    <a:pt x="21" y="34"/>
                    <a:pt x="22" y="34"/>
                  </a:cubicBezTo>
                  <a:cubicBezTo>
                    <a:pt x="22" y="19"/>
                    <a:pt x="22" y="19"/>
                    <a:pt x="22" y="19"/>
                  </a:cubicBezTo>
                  <a:moveTo>
                    <a:pt x="23" y="17"/>
                  </a:moveTo>
                  <a:cubicBezTo>
                    <a:pt x="23" y="18"/>
                    <a:pt x="22" y="18"/>
                    <a:pt x="22" y="18"/>
                  </a:cubicBezTo>
                  <a:cubicBezTo>
                    <a:pt x="23" y="34"/>
                    <a:pt x="23" y="34"/>
                    <a:pt x="23" y="34"/>
                  </a:cubicBezTo>
                  <a:cubicBezTo>
                    <a:pt x="25" y="33"/>
                    <a:pt x="27" y="32"/>
                    <a:pt x="29" y="31"/>
                  </a:cubicBezTo>
                  <a:cubicBezTo>
                    <a:pt x="31" y="29"/>
                    <a:pt x="32" y="28"/>
                    <a:pt x="34" y="26"/>
                  </a:cubicBezTo>
                  <a:cubicBezTo>
                    <a:pt x="23" y="17"/>
                    <a:pt x="23" y="17"/>
                    <a:pt x="23" y="17"/>
                  </a:cubicBezTo>
                  <a:moveTo>
                    <a:pt x="22" y="17"/>
                  </a:moveTo>
                  <a:cubicBezTo>
                    <a:pt x="16" y="24"/>
                    <a:pt x="16" y="24"/>
                    <a:pt x="16" y="24"/>
                  </a:cubicBezTo>
                  <a:cubicBezTo>
                    <a:pt x="16" y="24"/>
                    <a:pt x="17" y="24"/>
                    <a:pt x="17" y="24"/>
                  </a:cubicBezTo>
                  <a:cubicBezTo>
                    <a:pt x="18" y="24"/>
                    <a:pt x="18" y="24"/>
                    <a:pt x="18" y="24"/>
                  </a:cubicBezTo>
                  <a:cubicBezTo>
                    <a:pt x="18" y="24"/>
                    <a:pt x="18" y="24"/>
                    <a:pt x="18" y="24"/>
                  </a:cubicBezTo>
                  <a:cubicBezTo>
                    <a:pt x="19" y="23"/>
                    <a:pt x="19" y="23"/>
                    <a:pt x="20" y="22"/>
                  </a:cubicBezTo>
                  <a:cubicBezTo>
                    <a:pt x="20" y="21"/>
                    <a:pt x="21" y="20"/>
                    <a:pt x="22" y="18"/>
                  </a:cubicBezTo>
                  <a:cubicBezTo>
                    <a:pt x="22" y="17"/>
                    <a:pt x="22" y="17"/>
                    <a:pt x="22" y="17"/>
                  </a:cubicBezTo>
                  <a:moveTo>
                    <a:pt x="22" y="17"/>
                  </a:moveTo>
                  <a:cubicBezTo>
                    <a:pt x="22" y="17"/>
                    <a:pt x="22" y="17"/>
                    <a:pt x="22" y="17"/>
                  </a:cubicBezTo>
                  <a:cubicBezTo>
                    <a:pt x="22" y="17"/>
                    <a:pt x="22" y="17"/>
                    <a:pt x="22" y="17"/>
                  </a:cubicBezTo>
                  <a:cubicBezTo>
                    <a:pt x="22" y="17"/>
                    <a:pt x="22" y="17"/>
                    <a:pt x="22" y="17"/>
                  </a:cubicBezTo>
                  <a:moveTo>
                    <a:pt x="30" y="4"/>
                  </a:moveTo>
                  <a:cubicBezTo>
                    <a:pt x="28" y="8"/>
                    <a:pt x="26" y="12"/>
                    <a:pt x="24" y="15"/>
                  </a:cubicBezTo>
                  <a:cubicBezTo>
                    <a:pt x="24" y="15"/>
                    <a:pt x="23" y="16"/>
                    <a:pt x="23" y="17"/>
                  </a:cubicBezTo>
                  <a:cubicBezTo>
                    <a:pt x="34" y="25"/>
                    <a:pt x="34" y="25"/>
                    <a:pt x="34" y="25"/>
                  </a:cubicBezTo>
                  <a:cubicBezTo>
                    <a:pt x="37" y="19"/>
                    <a:pt x="37" y="12"/>
                    <a:pt x="33" y="6"/>
                  </a:cubicBezTo>
                  <a:cubicBezTo>
                    <a:pt x="32" y="6"/>
                    <a:pt x="31" y="5"/>
                    <a:pt x="30" y="4"/>
                  </a:cubicBezTo>
                  <a:moveTo>
                    <a:pt x="8" y="4"/>
                  </a:moveTo>
                  <a:cubicBezTo>
                    <a:pt x="1" y="9"/>
                    <a:pt x="0" y="18"/>
                    <a:pt x="4" y="25"/>
                  </a:cubicBezTo>
                  <a:cubicBezTo>
                    <a:pt x="9" y="24"/>
                    <a:pt x="13" y="24"/>
                    <a:pt x="15" y="24"/>
                  </a:cubicBezTo>
                  <a:cubicBezTo>
                    <a:pt x="21" y="16"/>
                    <a:pt x="21" y="16"/>
                    <a:pt x="21" y="16"/>
                  </a:cubicBezTo>
                  <a:cubicBezTo>
                    <a:pt x="8" y="4"/>
                    <a:pt x="8" y="4"/>
                    <a:pt x="8" y="4"/>
                  </a:cubicBezTo>
                  <a:moveTo>
                    <a:pt x="19" y="0"/>
                  </a:moveTo>
                  <a:cubicBezTo>
                    <a:pt x="15" y="0"/>
                    <a:pt x="12" y="1"/>
                    <a:pt x="9" y="3"/>
                  </a:cubicBezTo>
                  <a:cubicBezTo>
                    <a:pt x="8" y="3"/>
                    <a:pt x="8" y="3"/>
                    <a:pt x="8" y="3"/>
                  </a:cubicBezTo>
                  <a:cubicBezTo>
                    <a:pt x="22" y="16"/>
                    <a:pt x="22" y="16"/>
                    <a:pt x="22" y="16"/>
                  </a:cubicBezTo>
                  <a:cubicBezTo>
                    <a:pt x="22" y="15"/>
                    <a:pt x="22" y="15"/>
                    <a:pt x="22" y="15"/>
                  </a:cubicBezTo>
                  <a:cubicBezTo>
                    <a:pt x="22" y="16"/>
                    <a:pt x="22" y="16"/>
                    <a:pt x="22" y="16"/>
                  </a:cubicBezTo>
                  <a:cubicBezTo>
                    <a:pt x="23" y="16"/>
                    <a:pt x="23" y="16"/>
                    <a:pt x="23" y="16"/>
                  </a:cubicBezTo>
                  <a:cubicBezTo>
                    <a:pt x="23" y="16"/>
                    <a:pt x="23" y="15"/>
                    <a:pt x="23" y="15"/>
                  </a:cubicBezTo>
                  <a:cubicBezTo>
                    <a:pt x="25" y="12"/>
                    <a:pt x="27" y="8"/>
                    <a:pt x="30" y="4"/>
                  </a:cubicBezTo>
                  <a:cubicBezTo>
                    <a:pt x="27" y="1"/>
                    <a:pt x="23"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8"/>
            <p:cNvSpPr>
              <a:spLocks noEditPoints="1"/>
            </p:cNvSpPr>
            <p:nvPr userDrawn="1"/>
          </p:nvSpPr>
          <p:spPr bwMode="auto">
            <a:xfrm>
              <a:off x="11014075" y="803275"/>
              <a:ext cx="114300" cy="104775"/>
            </a:xfrm>
            <a:custGeom>
              <a:avLst/>
              <a:gdLst>
                <a:gd name="T0" fmla="*/ 23 w 38"/>
                <a:gd name="T1" fmla="*/ 18 h 35"/>
                <a:gd name="T2" fmla="*/ 4 w 38"/>
                <a:gd name="T3" fmla="*/ 26 h 35"/>
                <a:gd name="T4" fmla="*/ 5 w 38"/>
                <a:gd name="T5" fmla="*/ 28 h 35"/>
                <a:gd name="T6" fmla="*/ 19 w 38"/>
                <a:gd name="T7" fmla="*/ 35 h 35"/>
                <a:gd name="T8" fmla="*/ 27 w 38"/>
                <a:gd name="T9" fmla="*/ 33 h 35"/>
                <a:gd name="T10" fmla="*/ 23 w 38"/>
                <a:gd name="T11" fmla="*/ 18 h 35"/>
                <a:gd name="T12" fmla="*/ 33 w 38"/>
                <a:gd name="T13" fmla="*/ 8 h 35"/>
                <a:gd name="T14" fmla="*/ 24 w 38"/>
                <a:gd name="T15" fmla="*/ 17 h 35"/>
                <a:gd name="T16" fmla="*/ 24 w 38"/>
                <a:gd name="T17" fmla="*/ 17 h 35"/>
                <a:gd name="T18" fmla="*/ 24 w 38"/>
                <a:gd name="T19" fmla="*/ 17 h 35"/>
                <a:gd name="T20" fmla="*/ 27 w 38"/>
                <a:gd name="T21" fmla="*/ 32 h 35"/>
                <a:gd name="T22" fmla="*/ 29 w 38"/>
                <a:gd name="T23" fmla="*/ 31 h 35"/>
                <a:gd name="T24" fmla="*/ 33 w 38"/>
                <a:gd name="T25" fmla="*/ 8 h 35"/>
                <a:gd name="T26" fmla="*/ 7 w 38"/>
                <a:gd name="T27" fmla="*/ 5 h 35"/>
                <a:gd name="T28" fmla="*/ 3 w 38"/>
                <a:gd name="T29" fmla="*/ 26 h 35"/>
                <a:gd name="T30" fmla="*/ 23 w 38"/>
                <a:gd name="T31" fmla="*/ 17 h 35"/>
                <a:gd name="T32" fmla="*/ 7 w 38"/>
                <a:gd name="T33" fmla="*/ 5 h 35"/>
                <a:gd name="T34" fmla="*/ 18 w 38"/>
                <a:gd name="T35" fmla="*/ 0 h 35"/>
                <a:gd name="T36" fmla="*/ 8 w 38"/>
                <a:gd name="T37" fmla="*/ 4 h 35"/>
                <a:gd name="T38" fmla="*/ 8 w 38"/>
                <a:gd name="T39" fmla="*/ 4 h 35"/>
                <a:gd name="T40" fmla="*/ 24 w 38"/>
                <a:gd name="T41" fmla="*/ 17 h 35"/>
                <a:gd name="T42" fmla="*/ 32 w 38"/>
                <a:gd name="T43" fmla="*/ 7 h 35"/>
                <a:gd name="T44" fmla="*/ 32 w 38"/>
                <a:gd name="T45" fmla="*/ 7 h 35"/>
                <a:gd name="T46" fmla="*/ 18 w 38"/>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5">
                  <a:moveTo>
                    <a:pt x="23" y="18"/>
                  </a:moveTo>
                  <a:cubicBezTo>
                    <a:pt x="4" y="26"/>
                    <a:pt x="4" y="26"/>
                    <a:pt x="4" y="26"/>
                  </a:cubicBezTo>
                  <a:cubicBezTo>
                    <a:pt x="4" y="27"/>
                    <a:pt x="4" y="27"/>
                    <a:pt x="5" y="28"/>
                  </a:cubicBezTo>
                  <a:cubicBezTo>
                    <a:pt x="8" y="32"/>
                    <a:pt x="13" y="35"/>
                    <a:pt x="19" y="35"/>
                  </a:cubicBezTo>
                  <a:cubicBezTo>
                    <a:pt x="21" y="35"/>
                    <a:pt x="24" y="34"/>
                    <a:pt x="27" y="33"/>
                  </a:cubicBezTo>
                  <a:cubicBezTo>
                    <a:pt x="23" y="18"/>
                    <a:pt x="23" y="18"/>
                    <a:pt x="23" y="18"/>
                  </a:cubicBezTo>
                  <a:moveTo>
                    <a:pt x="33" y="8"/>
                  </a:moveTo>
                  <a:cubicBezTo>
                    <a:pt x="24" y="17"/>
                    <a:pt x="24" y="17"/>
                    <a:pt x="24" y="17"/>
                  </a:cubicBezTo>
                  <a:cubicBezTo>
                    <a:pt x="24" y="17"/>
                    <a:pt x="24" y="17"/>
                    <a:pt x="24" y="17"/>
                  </a:cubicBezTo>
                  <a:cubicBezTo>
                    <a:pt x="24" y="17"/>
                    <a:pt x="24" y="17"/>
                    <a:pt x="24" y="17"/>
                  </a:cubicBezTo>
                  <a:cubicBezTo>
                    <a:pt x="27" y="32"/>
                    <a:pt x="27" y="32"/>
                    <a:pt x="27" y="32"/>
                  </a:cubicBezTo>
                  <a:cubicBezTo>
                    <a:pt x="28" y="32"/>
                    <a:pt x="28" y="32"/>
                    <a:pt x="29" y="31"/>
                  </a:cubicBezTo>
                  <a:cubicBezTo>
                    <a:pt x="36" y="26"/>
                    <a:pt x="38" y="15"/>
                    <a:pt x="33" y="8"/>
                  </a:cubicBezTo>
                  <a:moveTo>
                    <a:pt x="7" y="5"/>
                  </a:moveTo>
                  <a:cubicBezTo>
                    <a:pt x="1" y="10"/>
                    <a:pt x="0" y="19"/>
                    <a:pt x="3" y="26"/>
                  </a:cubicBezTo>
                  <a:cubicBezTo>
                    <a:pt x="23" y="17"/>
                    <a:pt x="23" y="17"/>
                    <a:pt x="23" y="17"/>
                  </a:cubicBezTo>
                  <a:cubicBezTo>
                    <a:pt x="7" y="5"/>
                    <a:pt x="7" y="5"/>
                    <a:pt x="7" y="5"/>
                  </a:cubicBezTo>
                  <a:moveTo>
                    <a:pt x="18" y="0"/>
                  </a:moveTo>
                  <a:cubicBezTo>
                    <a:pt x="15" y="0"/>
                    <a:pt x="11" y="1"/>
                    <a:pt x="8" y="4"/>
                  </a:cubicBezTo>
                  <a:cubicBezTo>
                    <a:pt x="8" y="4"/>
                    <a:pt x="8" y="4"/>
                    <a:pt x="8" y="4"/>
                  </a:cubicBezTo>
                  <a:cubicBezTo>
                    <a:pt x="24" y="17"/>
                    <a:pt x="24" y="17"/>
                    <a:pt x="24" y="17"/>
                  </a:cubicBezTo>
                  <a:cubicBezTo>
                    <a:pt x="32" y="7"/>
                    <a:pt x="32" y="7"/>
                    <a:pt x="32" y="7"/>
                  </a:cubicBezTo>
                  <a:cubicBezTo>
                    <a:pt x="32" y="7"/>
                    <a:pt x="32" y="7"/>
                    <a:pt x="32" y="7"/>
                  </a:cubicBezTo>
                  <a:cubicBezTo>
                    <a:pt x="29" y="3"/>
                    <a:pt x="24"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
            <p:cNvSpPr>
              <a:spLocks noEditPoints="1"/>
            </p:cNvSpPr>
            <p:nvPr userDrawn="1"/>
          </p:nvSpPr>
          <p:spPr bwMode="auto">
            <a:xfrm>
              <a:off x="10528300" y="1782763"/>
              <a:ext cx="109537" cy="101600"/>
            </a:xfrm>
            <a:custGeom>
              <a:avLst/>
              <a:gdLst>
                <a:gd name="T0" fmla="*/ 22 w 37"/>
                <a:gd name="T1" fmla="*/ 19 h 34"/>
                <a:gd name="T2" fmla="*/ 20 w 37"/>
                <a:gd name="T3" fmla="*/ 34 h 34"/>
                <a:gd name="T4" fmla="*/ 29 w 37"/>
                <a:gd name="T5" fmla="*/ 31 h 34"/>
                <a:gd name="T6" fmla="*/ 32 w 37"/>
                <a:gd name="T7" fmla="*/ 28 h 34"/>
                <a:gd name="T8" fmla="*/ 22 w 37"/>
                <a:gd name="T9" fmla="*/ 19 h 34"/>
                <a:gd name="T10" fmla="*/ 21 w 37"/>
                <a:gd name="T11" fmla="*/ 19 h 34"/>
                <a:gd name="T12" fmla="*/ 3 w 37"/>
                <a:gd name="T13" fmla="*/ 24 h 34"/>
                <a:gd name="T14" fmla="*/ 5 w 37"/>
                <a:gd name="T15" fmla="*/ 27 h 34"/>
                <a:gd name="T16" fmla="*/ 19 w 37"/>
                <a:gd name="T17" fmla="*/ 34 h 34"/>
                <a:gd name="T18" fmla="*/ 19 w 37"/>
                <a:gd name="T19" fmla="*/ 34 h 34"/>
                <a:gd name="T20" fmla="*/ 21 w 37"/>
                <a:gd name="T21" fmla="*/ 19 h 34"/>
                <a:gd name="T22" fmla="*/ 34 w 37"/>
                <a:gd name="T23" fmla="*/ 8 h 34"/>
                <a:gd name="T24" fmla="*/ 22 w 37"/>
                <a:gd name="T25" fmla="*/ 19 h 34"/>
                <a:gd name="T26" fmla="*/ 33 w 37"/>
                <a:gd name="T27" fmla="*/ 28 h 34"/>
                <a:gd name="T28" fmla="*/ 34 w 37"/>
                <a:gd name="T29" fmla="*/ 8 h 34"/>
                <a:gd name="T30" fmla="*/ 8 w 37"/>
                <a:gd name="T31" fmla="*/ 4 h 34"/>
                <a:gd name="T32" fmla="*/ 3 w 37"/>
                <a:gd name="T33" fmla="*/ 23 h 34"/>
                <a:gd name="T34" fmla="*/ 21 w 37"/>
                <a:gd name="T35" fmla="*/ 18 h 34"/>
                <a:gd name="T36" fmla="*/ 12 w 37"/>
                <a:gd name="T37" fmla="*/ 11 h 34"/>
                <a:gd name="T38" fmla="*/ 12 w 37"/>
                <a:gd name="T39" fmla="*/ 10 h 34"/>
                <a:gd name="T40" fmla="*/ 20 w 37"/>
                <a:gd name="T41" fmla="*/ 16 h 34"/>
                <a:gd name="T42" fmla="*/ 8 w 37"/>
                <a:gd name="T43" fmla="*/ 4 h 34"/>
                <a:gd name="T44" fmla="*/ 19 w 37"/>
                <a:gd name="T45" fmla="*/ 0 h 34"/>
                <a:gd name="T46" fmla="*/ 9 w 37"/>
                <a:gd name="T47" fmla="*/ 3 h 34"/>
                <a:gd name="T48" fmla="*/ 8 w 37"/>
                <a:gd name="T49" fmla="*/ 3 h 34"/>
                <a:gd name="T50" fmla="*/ 22 w 37"/>
                <a:gd name="T51" fmla="*/ 18 h 34"/>
                <a:gd name="T52" fmla="*/ 34 w 37"/>
                <a:gd name="T53" fmla="*/ 8 h 34"/>
                <a:gd name="T54" fmla="*/ 33 w 37"/>
                <a:gd name="T55" fmla="*/ 7 h 34"/>
                <a:gd name="T56" fmla="*/ 19 w 37"/>
                <a:gd name="T5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4">
                  <a:moveTo>
                    <a:pt x="22" y="19"/>
                  </a:moveTo>
                  <a:cubicBezTo>
                    <a:pt x="20" y="34"/>
                    <a:pt x="20" y="34"/>
                    <a:pt x="20" y="34"/>
                  </a:cubicBezTo>
                  <a:cubicBezTo>
                    <a:pt x="23" y="34"/>
                    <a:pt x="26" y="33"/>
                    <a:pt x="29" y="31"/>
                  </a:cubicBezTo>
                  <a:cubicBezTo>
                    <a:pt x="30" y="30"/>
                    <a:pt x="31" y="29"/>
                    <a:pt x="32" y="28"/>
                  </a:cubicBezTo>
                  <a:cubicBezTo>
                    <a:pt x="22" y="19"/>
                    <a:pt x="22" y="19"/>
                    <a:pt x="22" y="19"/>
                  </a:cubicBezTo>
                  <a:moveTo>
                    <a:pt x="21" y="19"/>
                  </a:moveTo>
                  <a:cubicBezTo>
                    <a:pt x="3" y="24"/>
                    <a:pt x="3" y="24"/>
                    <a:pt x="3" y="24"/>
                  </a:cubicBezTo>
                  <a:cubicBezTo>
                    <a:pt x="4" y="25"/>
                    <a:pt x="4" y="26"/>
                    <a:pt x="5" y="27"/>
                  </a:cubicBezTo>
                  <a:cubicBezTo>
                    <a:pt x="9" y="32"/>
                    <a:pt x="14" y="34"/>
                    <a:pt x="19" y="34"/>
                  </a:cubicBezTo>
                  <a:cubicBezTo>
                    <a:pt x="19" y="34"/>
                    <a:pt x="19" y="34"/>
                    <a:pt x="19" y="34"/>
                  </a:cubicBezTo>
                  <a:cubicBezTo>
                    <a:pt x="21" y="19"/>
                    <a:pt x="21" y="19"/>
                    <a:pt x="21" y="19"/>
                  </a:cubicBezTo>
                  <a:moveTo>
                    <a:pt x="34" y="8"/>
                  </a:moveTo>
                  <a:cubicBezTo>
                    <a:pt x="22" y="19"/>
                    <a:pt x="22" y="19"/>
                    <a:pt x="22" y="19"/>
                  </a:cubicBezTo>
                  <a:cubicBezTo>
                    <a:pt x="33" y="28"/>
                    <a:pt x="33" y="28"/>
                    <a:pt x="33" y="28"/>
                  </a:cubicBezTo>
                  <a:cubicBezTo>
                    <a:pt x="37" y="22"/>
                    <a:pt x="37" y="15"/>
                    <a:pt x="34" y="8"/>
                  </a:cubicBezTo>
                  <a:moveTo>
                    <a:pt x="8" y="4"/>
                  </a:moveTo>
                  <a:cubicBezTo>
                    <a:pt x="2" y="9"/>
                    <a:pt x="0" y="16"/>
                    <a:pt x="3" y="23"/>
                  </a:cubicBezTo>
                  <a:cubicBezTo>
                    <a:pt x="21" y="18"/>
                    <a:pt x="21" y="18"/>
                    <a:pt x="21" y="18"/>
                  </a:cubicBezTo>
                  <a:cubicBezTo>
                    <a:pt x="12" y="11"/>
                    <a:pt x="12" y="11"/>
                    <a:pt x="12" y="11"/>
                  </a:cubicBezTo>
                  <a:cubicBezTo>
                    <a:pt x="12" y="10"/>
                    <a:pt x="12" y="10"/>
                    <a:pt x="12" y="10"/>
                  </a:cubicBezTo>
                  <a:cubicBezTo>
                    <a:pt x="20" y="16"/>
                    <a:pt x="20" y="16"/>
                    <a:pt x="20" y="16"/>
                  </a:cubicBezTo>
                  <a:cubicBezTo>
                    <a:pt x="8" y="4"/>
                    <a:pt x="8" y="4"/>
                    <a:pt x="8" y="4"/>
                  </a:cubicBezTo>
                  <a:moveTo>
                    <a:pt x="19" y="0"/>
                  </a:moveTo>
                  <a:cubicBezTo>
                    <a:pt x="15" y="0"/>
                    <a:pt x="12" y="1"/>
                    <a:pt x="9" y="3"/>
                  </a:cubicBezTo>
                  <a:cubicBezTo>
                    <a:pt x="9" y="3"/>
                    <a:pt x="9" y="3"/>
                    <a:pt x="8" y="3"/>
                  </a:cubicBezTo>
                  <a:cubicBezTo>
                    <a:pt x="22" y="18"/>
                    <a:pt x="22" y="18"/>
                    <a:pt x="22" y="18"/>
                  </a:cubicBezTo>
                  <a:cubicBezTo>
                    <a:pt x="34" y="8"/>
                    <a:pt x="34" y="8"/>
                    <a:pt x="34" y="8"/>
                  </a:cubicBezTo>
                  <a:cubicBezTo>
                    <a:pt x="33" y="7"/>
                    <a:pt x="33" y="7"/>
                    <a:pt x="33" y="7"/>
                  </a:cubicBezTo>
                  <a:cubicBezTo>
                    <a:pt x="29" y="2"/>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21"/>
            <p:cNvSpPr>
              <a:spLocks noEditPoints="1"/>
            </p:cNvSpPr>
            <p:nvPr userDrawn="1"/>
          </p:nvSpPr>
          <p:spPr bwMode="auto">
            <a:xfrm>
              <a:off x="10542588" y="1019175"/>
              <a:ext cx="107950" cy="103188"/>
            </a:xfrm>
            <a:custGeom>
              <a:avLst/>
              <a:gdLst>
                <a:gd name="T0" fmla="*/ 19 w 36"/>
                <a:gd name="T1" fmla="*/ 19 h 35"/>
                <a:gd name="T2" fmla="*/ 2 w 36"/>
                <a:gd name="T3" fmla="*/ 23 h 35"/>
                <a:gd name="T4" fmla="*/ 5 w 36"/>
                <a:gd name="T5" fmla="*/ 28 h 35"/>
                <a:gd name="T6" fmla="*/ 18 w 36"/>
                <a:gd name="T7" fmla="*/ 35 h 35"/>
                <a:gd name="T8" fmla="*/ 29 w 36"/>
                <a:gd name="T9" fmla="*/ 31 h 35"/>
                <a:gd name="T10" fmla="*/ 34 w 36"/>
                <a:gd name="T11" fmla="*/ 26 h 35"/>
                <a:gd name="T12" fmla="*/ 19 w 36"/>
                <a:gd name="T13" fmla="*/ 19 h 35"/>
                <a:gd name="T14" fmla="*/ 35 w 36"/>
                <a:gd name="T15" fmla="*/ 12 h 35"/>
                <a:gd name="T16" fmla="*/ 20 w 36"/>
                <a:gd name="T17" fmla="*/ 19 h 35"/>
                <a:gd name="T18" fmla="*/ 34 w 36"/>
                <a:gd name="T19" fmla="*/ 25 h 35"/>
                <a:gd name="T20" fmla="*/ 35 w 36"/>
                <a:gd name="T21" fmla="*/ 12 h 35"/>
                <a:gd name="T22" fmla="*/ 18 w 36"/>
                <a:gd name="T23" fmla="*/ 0 h 35"/>
                <a:gd name="T24" fmla="*/ 8 w 36"/>
                <a:gd name="T25" fmla="*/ 4 h 35"/>
                <a:gd name="T26" fmla="*/ 2 w 36"/>
                <a:gd name="T27" fmla="*/ 22 h 35"/>
                <a:gd name="T28" fmla="*/ 19 w 36"/>
                <a:gd name="T29" fmla="*/ 19 h 35"/>
                <a:gd name="T30" fmla="*/ 18 w 36"/>
                <a:gd name="T31" fmla="*/ 0 h 35"/>
                <a:gd name="T32" fmla="*/ 19 w 36"/>
                <a:gd name="T33" fmla="*/ 0 h 35"/>
                <a:gd name="T34" fmla="*/ 19 w 36"/>
                <a:gd name="T35" fmla="*/ 18 h 35"/>
                <a:gd name="T36" fmla="*/ 34 w 36"/>
                <a:gd name="T37" fmla="*/ 11 h 35"/>
                <a:gd name="T38" fmla="*/ 32 w 36"/>
                <a:gd name="T39" fmla="*/ 7 h 35"/>
                <a:gd name="T40" fmla="*/ 19 w 36"/>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19" y="19"/>
                  </a:moveTo>
                  <a:cubicBezTo>
                    <a:pt x="2" y="23"/>
                    <a:pt x="2" y="23"/>
                    <a:pt x="2" y="23"/>
                  </a:cubicBezTo>
                  <a:cubicBezTo>
                    <a:pt x="2" y="25"/>
                    <a:pt x="3" y="26"/>
                    <a:pt x="5" y="28"/>
                  </a:cubicBezTo>
                  <a:cubicBezTo>
                    <a:pt x="8" y="32"/>
                    <a:pt x="13" y="35"/>
                    <a:pt x="18" y="35"/>
                  </a:cubicBezTo>
                  <a:cubicBezTo>
                    <a:pt x="22" y="35"/>
                    <a:pt x="26" y="34"/>
                    <a:pt x="29" y="31"/>
                  </a:cubicBezTo>
                  <a:cubicBezTo>
                    <a:pt x="31" y="30"/>
                    <a:pt x="32" y="28"/>
                    <a:pt x="34" y="26"/>
                  </a:cubicBezTo>
                  <a:cubicBezTo>
                    <a:pt x="19" y="19"/>
                    <a:pt x="19" y="19"/>
                    <a:pt x="19" y="19"/>
                  </a:cubicBezTo>
                  <a:moveTo>
                    <a:pt x="35" y="12"/>
                  </a:moveTo>
                  <a:cubicBezTo>
                    <a:pt x="20" y="19"/>
                    <a:pt x="20" y="19"/>
                    <a:pt x="20" y="19"/>
                  </a:cubicBezTo>
                  <a:cubicBezTo>
                    <a:pt x="34" y="25"/>
                    <a:pt x="34" y="25"/>
                    <a:pt x="34" y="25"/>
                  </a:cubicBezTo>
                  <a:cubicBezTo>
                    <a:pt x="36" y="21"/>
                    <a:pt x="36" y="16"/>
                    <a:pt x="35" y="12"/>
                  </a:cubicBezTo>
                  <a:moveTo>
                    <a:pt x="18" y="0"/>
                  </a:moveTo>
                  <a:cubicBezTo>
                    <a:pt x="15" y="0"/>
                    <a:pt x="11" y="2"/>
                    <a:pt x="8" y="4"/>
                  </a:cubicBezTo>
                  <a:cubicBezTo>
                    <a:pt x="2" y="8"/>
                    <a:pt x="0" y="16"/>
                    <a:pt x="2" y="22"/>
                  </a:cubicBezTo>
                  <a:cubicBezTo>
                    <a:pt x="19" y="19"/>
                    <a:pt x="19" y="19"/>
                    <a:pt x="19" y="19"/>
                  </a:cubicBezTo>
                  <a:cubicBezTo>
                    <a:pt x="18" y="0"/>
                    <a:pt x="18" y="0"/>
                    <a:pt x="18" y="0"/>
                  </a:cubicBezTo>
                  <a:moveTo>
                    <a:pt x="19" y="0"/>
                  </a:moveTo>
                  <a:cubicBezTo>
                    <a:pt x="19" y="18"/>
                    <a:pt x="19" y="18"/>
                    <a:pt x="19" y="18"/>
                  </a:cubicBezTo>
                  <a:cubicBezTo>
                    <a:pt x="34" y="11"/>
                    <a:pt x="34" y="11"/>
                    <a:pt x="34" y="11"/>
                  </a:cubicBezTo>
                  <a:cubicBezTo>
                    <a:pt x="34" y="10"/>
                    <a:pt x="33" y="9"/>
                    <a:pt x="32"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5"/>
            <p:cNvSpPr>
              <a:spLocks noEditPoints="1"/>
            </p:cNvSpPr>
            <p:nvPr userDrawn="1"/>
          </p:nvSpPr>
          <p:spPr bwMode="auto">
            <a:xfrm>
              <a:off x="9661525" y="2798763"/>
              <a:ext cx="111125" cy="104775"/>
            </a:xfrm>
            <a:custGeom>
              <a:avLst/>
              <a:gdLst>
                <a:gd name="T0" fmla="*/ 17 w 37"/>
                <a:gd name="T1" fmla="*/ 16 h 35"/>
                <a:gd name="T2" fmla="*/ 5 w 37"/>
                <a:gd name="T3" fmla="*/ 27 h 35"/>
                <a:gd name="T4" fmla="*/ 6 w 37"/>
                <a:gd name="T5" fmla="*/ 28 h 35"/>
                <a:gd name="T6" fmla="*/ 19 w 37"/>
                <a:gd name="T7" fmla="*/ 35 h 35"/>
                <a:gd name="T8" fmla="*/ 17 w 37"/>
                <a:gd name="T9" fmla="*/ 16 h 35"/>
                <a:gd name="T10" fmla="*/ 18 w 37"/>
                <a:gd name="T11" fmla="*/ 16 h 35"/>
                <a:gd name="T12" fmla="*/ 20 w 37"/>
                <a:gd name="T13" fmla="*/ 35 h 35"/>
                <a:gd name="T14" fmla="*/ 30 w 37"/>
                <a:gd name="T15" fmla="*/ 32 h 35"/>
                <a:gd name="T16" fmla="*/ 35 w 37"/>
                <a:gd name="T17" fmla="*/ 25 h 35"/>
                <a:gd name="T18" fmla="*/ 18 w 37"/>
                <a:gd name="T19" fmla="*/ 16 h 35"/>
                <a:gd name="T20" fmla="*/ 36 w 37"/>
                <a:gd name="T21" fmla="*/ 11 h 35"/>
                <a:gd name="T22" fmla="*/ 18 w 37"/>
                <a:gd name="T23" fmla="*/ 15 h 35"/>
                <a:gd name="T24" fmla="*/ 35 w 37"/>
                <a:gd name="T25" fmla="*/ 25 h 35"/>
                <a:gd name="T26" fmla="*/ 36 w 37"/>
                <a:gd name="T27" fmla="*/ 11 h 35"/>
                <a:gd name="T28" fmla="*/ 20 w 37"/>
                <a:gd name="T29" fmla="*/ 0 h 35"/>
                <a:gd name="T30" fmla="*/ 9 w 37"/>
                <a:gd name="T31" fmla="*/ 4 h 35"/>
                <a:gd name="T32" fmla="*/ 5 w 37"/>
                <a:gd name="T33" fmla="*/ 26 h 35"/>
                <a:gd name="T34" fmla="*/ 17 w 37"/>
                <a:gd name="T35" fmla="*/ 15 h 35"/>
                <a:gd name="T36" fmla="*/ 17 w 37"/>
                <a:gd name="T37" fmla="*/ 15 h 35"/>
                <a:gd name="T38" fmla="*/ 17 w 37"/>
                <a:gd name="T39" fmla="*/ 15 h 35"/>
                <a:gd name="T40" fmla="*/ 17 w 37"/>
                <a:gd name="T41" fmla="*/ 15 h 35"/>
                <a:gd name="T42" fmla="*/ 17 w 37"/>
                <a:gd name="T43" fmla="*/ 15 h 35"/>
                <a:gd name="T44" fmla="*/ 35 w 37"/>
                <a:gd name="T45" fmla="*/ 10 h 35"/>
                <a:gd name="T46" fmla="*/ 33 w 37"/>
                <a:gd name="T47" fmla="*/ 7 h 35"/>
                <a:gd name="T48" fmla="*/ 20 w 37"/>
                <a:gd name="T4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5">
                  <a:moveTo>
                    <a:pt x="17" y="16"/>
                  </a:moveTo>
                  <a:cubicBezTo>
                    <a:pt x="5" y="27"/>
                    <a:pt x="5" y="27"/>
                    <a:pt x="5" y="27"/>
                  </a:cubicBezTo>
                  <a:cubicBezTo>
                    <a:pt x="5" y="27"/>
                    <a:pt x="6" y="28"/>
                    <a:pt x="6" y="28"/>
                  </a:cubicBezTo>
                  <a:cubicBezTo>
                    <a:pt x="9" y="32"/>
                    <a:pt x="14" y="35"/>
                    <a:pt x="19" y="35"/>
                  </a:cubicBezTo>
                  <a:cubicBezTo>
                    <a:pt x="17" y="16"/>
                    <a:pt x="17" y="16"/>
                    <a:pt x="17" y="16"/>
                  </a:cubicBezTo>
                  <a:moveTo>
                    <a:pt x="18" y="16"/>
                  </a:moveTo>
                  <a:cubicBezTo>
                    <a:pt x="20" y="35"/>
                    <a:pt x="20" y="35"/>
                    <a:pt x="20" y="35"/>
                  </a:cubicBezTo>
                  <a:cubicBezTo>
                    <a:pt x="23" y="35"/>
                    <a:pt x="27" y="34"/>
                    <a:pt x="30" y="32"/>
                  </a:cubicBezTo>
                  <a:cubicBezTo>
                    <a:pt x="32" y="30"/>
                    <a:pt x="34" y="28"/>
                    <a:pt x="35" y="25"/>
                  </a:cubicBezTo>
                  <a:cubicBezTo>
                    <a:pt x="18" y="16"/>
                    <a:pt x="18" y="16"/>
                    <a:pt x="18" y="16"/>
                  </a:cubicBezTo>
                  <a:moveTo>
                    <a:pt x="36" y="11"/>
                  </a:moveTo>
                  <a:cubicBezTo>
                    <a:pt x="18" y="15"/>
                    <a:pt x="18" y="15"/>
                    <a:pt x="18" y="15"/>
                  </a:cubicBezTo>
                  <a:cubicBezTo>
                    <a:pt x="35" y="25"/>
                    <a:pt x="35" y="25"/>
                    <a:pt x="35" y="25"/>
                  </a:cubicBezTo>
                  <a:cubicBezTo>
                    <a:pt x="37" y="20"/>
                    <a:pt x="37" y="15"/>
                    <a:pt x="36" y="11"/>
                  </a:cubicBezTo>
                  <a:moveTo>
                    <a:pt x="20" y="0"/>
                  </a:moveTo>
                  <a:cubicBezTo>
                    <a:pt x="16" y="0"/>
                    <a:pt x="12" y="2"/>
                    <a:pt x="9" y="4"/>
                  </a:cubicBezTo>
                  <a:cubicBezTo>
                    <a:pt x="2" y="9"/>
                    <a:pt x="0" y="19"/>
                    <a:pt x="5" y="26"/>
                  </a:cubicBezTo>
                  <a:cubicBezTo>
                    <a:pt x="17" y="15"/>
                    <a:pt x="17" y="15"/>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35" y="10"/>
                    <a:pt x="35" y="10"/>
                    <a:pt x="35" y="10"/>
                  </a:cubicBezTo>
                  <a:cubicBezTo>
                    <a:pt x="35" y="9"/>
                    <a:pt x="34" y="8"/>
                    <a:pt x="33"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6"/>
            <p:cNvSpPr>
              <a:spLocks noEditPoints="1"/>
            </p:cNvSpPr>
            <p:nvPr userDrawn="1"/>
          </p:nvSpPr>
          <p:spPr bwMode="auto">
            <a:xfrm>
              <a:off x="7912100" y="4419600"/>
              <a:ext cx="107950" cy="101600"/>
            </a:xfrm>
            <a:custGeom>
              <a:avLst/>
              <a:gdLst>
                <a:gd name="T0" fmla="*/ 18 w 36"/>
                <a:gd name="T1" fmla="*/ 19 h 34"/>
                <a:gd name="T2" fmla="*/ 27 w 36"/>
                <a:gd name="T3" fmla="*/ 32 h 34"/>
                <a:gd name="T4" fmla="*/ 29 w 36"/>
                <a:gd name="T5" fmla="*/ 31 h 34"/>
                <a:gd name="T6" fmla="*/ 33 w 36"/>
                <a:gd name="T7" fmla="*/ 26 h 34"/>
                <a:gd name="T8" fmla="*/ 22 w 36"/>
                <a:gd name="T9" fmla="*/ 21 h 34"/>
                <a:gd name="T10" fmla="*/ 18 w 36"/>
                <a:gd name="T11" fmla="*/ 19 h 34"/>
                <a:gd name="T12" fmla="*/ 36 w 36"/>
                <a:gd name="T13" fmla="*/ 16 h 34"/>
                <a:gd name="T14" fmla="*/ 19 w 36"/>
                <a:gd name="T15" fmla="*/ 18 h 34"/>
                <a:gd name="T16" fmla="*/ 23 w 36"/>
                <a:gd name="T17" fmla="*/ 20 h 34"/>
                <a:gd name="T18" fmla="*/ 34 w 36"/>
                <a:gd name="T19" fmla="*/ 26 h 34"/>
                <a:gd name="T20" fmla="*/ 36 w 36"/>
                <a:gd name="T21" fmla="*/ 16 h 34"/>
                <a:gd name="T22" fmla="*/ 6 w 36"/>
                <a:gd name="T23" fmla="*/ 5 h 34"/>
                <a:gd name="T24" fmla="*/ 5 w 36"/>
                <a:gd name="T25" fmla="*/ 27 h 34"/>
                <a:gd name="T26" fmla="*/ 19 w 36"/>
                <a:gd name="T27" fmla="*/ 34 h 34"/>
                <a:gd name="T28" fmla="*/ 27 w 36"/>
                <a:gd name="T29" fmla="*/ 32 h 34"/>
                <a:gd name="T30" fmla="*/ 17 w 36"/>
                <a:gd name="T31" fmla="*/ 18 h 34"/>
                <a:gd name="T32" fmla="*/ 6 w 36"/>
                <a:gd name="T33" fmla="*/ 5 h 34"/>
                <a:gd name="T34" fmla="*/ 24 w 36"/>
                <a:gd name="T35" fmla="*/ 0 h 34"/>
                <a:gd name="T36" fmla="*/ 22 w 36"/>
                <a:gd name="T37" fmla="*/ 13 h 34"/>
                <a:gd name="T38" fmla="*/ 33 w 36"/>
                <a:gd name="T39" fmla="*/ 7 h 34"/>
                <a:gd name="T40" fmla="*/ 33 w 36"/>
                <a:gd name="T41" fmla="*/ 7 h 34"/>
                <a:gd name="T42" fmla="*/ 24 w 36"/>
                <a:gd name="T43" fmla="*/ 0 h 34"/>
                <a:gd name="T44" fmla="*/ 19 w 36"/>
                <a:gd name="T45" fmla="*/ 0 h 34"/>
                <a:gd name="T46" fmla="*/ 9 w 36"/>
                <a:gd name="T47" fmla="*/ 3 h 34"/>
                <a:gd name="T48" fmla="*/ 7 w 36"/>
                <a:gd name="T49" fmla="*/ 5 h 34"/>
                <a:gd name="T50" fmla="*/ 18 w 36"/>
                <a:gd name="T51" fmla="*/ 18 h 34"/>
                <a:gd name="T52" fmla="*/ 36 w 36"/>
                <a:gd name="T53" fmla="*/ 15 h 34"/>
                <a:gd name="T54" fmla="*/ 34 w 36"/>
                <a:gd name="T55" fmla="*/ 8 h 34"/>
                <a:gd name="T56" fmla="*/ 21 w 36"/>
                <a:gd name="T57" fmla="*/ 14 h 34"/>
                <a:gd name="T58" fmla="*/ 24 w 36"/>
                <a:gd name="T59" fmla="*/ 0 h 34"/>
                <a:gd name="T60" fmla="*/ 19 w 36"/>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4">
                  <a:moveTo>
                    <a:pt x="18" y="19"/>
                  </a:moveTo>
                  <a:cubicBezTo>
                    <a:pt x="27" y="32"/>
                    <a:pt x="27" y="32"/>
                    <a:pt x="27" y="32"/>
                  </a:cubicBezTo>
                  <a:cubicBezTo>
                    <a:pt x="28" y="32"/>
                    <a:pt x="29" y="31"/>
                    <a:pt x="29" y="31"/>
                  </a:cubicBezTo>
                  <a:cubicBezTo>
                    <a:pt x="31" y="29"/>
                    <a:pt x="32" y="28"/>
                    <a:pt x="33" y="26"/>
                  </a:cubicBezTo>
                  <a:cubicBezTo>
                    <a:pt x="22" y="21"/>
                    <a:pt x="22" y="21"/>
                    <a:pt x="22" y="21"/>
                  </a:cubicBezTo>
                  <a:cubicBezTo>
                    <a:pt x="18" y="19"/>
                    <a:pt x="18" y="19"/>
                    <a:pt x="18" y="19"/>
                  </a:cubicBezTo>
                  <a:moveTo>
                    <a:pt x="36" y="16"/>
                  </a:moveTo>
                  <a:cubicBezTo>
                    <a:pt x="19" y="18"/>
                    <a:pt x="19" y="18"/>
                    <a:pt x="19" y="18"/>
                  </a:cubicBezTo>
                  <a:cubicBezTo>
                    <a:pt x="23" y="20"/>
                    <a:pt x="23" y="20"/>
                    <a:pt x="23" y="20"/>
                  </a:cubicBezTo>
                  <a:cubicBezTo>
                    <a:pt x="34" y="26"/>
                    <a:pt x="34" y="26"/>
                    <a:pt x="34" y="26"/>
                  </a:cubicBezTo>
                  <a:cubicBezTo>
                    <a:pt x="36" y="23"/>
                    <a:pt x="36" y="19"/>
                    <a:pt x="36" y="16"/>
                  </a:cubicBezTo>
                  <a:moveTo>
                    <a:pt x="6" y="5"/>
                  </a:moveTo>
                  <a:cubicBezTo>
                    <a:pt x="1" y="11"/>
                    <a:pt x="0" y="20"/>
                    <a:pt x="5" y="27"/>
                  </a:cubicBezTo>
                  <a:cubicBezTo>
                    <a:pt x="9" y="32"/>
                    <a:pt x="14" y="34"/>
                    <a:pt x="19" y="34"/>
                  </a:cubicBezTo>
                  <a:cubicBezTo>
                    <a:pt x="22" y="34"/>
                    <a:pt x="24" y="33"/>
                    <a:pt x="27" y="32"/>
                  </a:cubicBezTo>
                  <a:cubicBezTo>
                    <a:pt x="17" y="18"/>
                    <a:pt x="17" y="18"/>
                    <a:pt x="17" y="18"/>
                  </a:cubicBezTo>
                  <a:cubicBezTo>
                    <a:pt x="6" y="5"/>
                    <a:pt x="6" y="5"/>
                    <a:pt x="6" y="5"/>
                  </a:cubicBezTo>
                  <a:moveTo>
                    <a:pt x="24" y="0"/>
                  </a:moveTo>
                  <a:cubicBezTo>
                    <a:pt x="22" y="13"/>
                    <a:pt x="22" y="13"/>
                    <a:pt x="22" y="13"/>
                  </a:cubicBezTo>
                  <a:cubicBezTo>
                    <a:pt x="33" y="7"/>
                    <a:pt x="33" y="7"/>
                    <a:pt x="33" y="7"/>
                  </a:cubicBezTo>
                  <a:cubicBezTo>
                    <a:pt x="33" y="7"/>
                    <a:pt x="33" y="7"/>
                    <a:pt x="33" y="7"/>
                  </a:cubicBezTo>
                  <a:cubicBezTo>
                    <a:pt x="31" y="3"/>
                    <a:pt x="27" y="1"/>
                    <a:pt x="24" y="0"/>
                  </a:cubicBezTo>
                  <a:moveTo>
                    <a:pt x="19" y="0"/>
                  </a:moveTo>
                  <a:cubicBezTo>
                    <a:pt x="15" y="0"/>
                    <a:pt x="12" y="1"/>
                    <a:pt x="9" y="3"/>
                  </a:cubicBezTo>
                  <a:cubicBezTo>
                    <a:pt x="8" y="4"/>
                    <a:pt x="7" y="4"/>
                    <a:pt x="7" y="5"/>
                  </a:cubicBezTo>
                  <a:cubicBezTo>
                    <a:pt x="18" y="18"/>
                    <a:pt x="18" y="18"/>
                    <a:pt x="18" y="18"/>
                  </a:cubicBezTo>
                  <a:cubicBezTo>
                    <a:pt x="36" y="15"/>
                    <a:pt x="36" y="15"/>
                    <a:pt x="36" y="15"/>
                  </a:cubicBezTo>
                  <a:cubicBezTo>
                    <a:pt x="36" y="12"/>
                    <a:pt x="35" y="10"/>
                    <a:pt x="34" y="8"/>
                  </a:cubicBezTo>
                  <a:cubicBezTo>
                    <a:pt x="21" y="14"/>
                    <a:pt x="21" y="14"/>
                    <a:pt x="21" y="14"/>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7"/>
            <p:cNvSpPr>
              <a:spLocks noEditPoints="1"/>
            </p:cNvSpPr>
            <p:nvPr userDrawn="1"/>
          </p:nvSpPr>
          <p:spPr bwMode="auto">
            <a:xfrm>
              <a:off x="7213600" y="3622675"/>
              <a:ext cx="111125" cy="101600"/>
            </a:xfrm>
            <a:custGeom>
              <a:avLst/>
              <a:gdLst>
                <a:gd name="T0" fmla="*/ 37 w 37"/>
                <a:gd name="T1" fmla="*/ 17 h 34"/>
                <a:gd name="T2" fmla="*/ 29 w 37"/>
                <a:gd name="T3" fmla="*/ 20 h 34"/>
                <a:gd name="T4" fmla="*/ 34 w 37"/>
                <a:gd name="T5" fmla="*/ 26 h 34"/>
                <a:gd name="T6" fmla="*/ 37 w 37"/>
                <a:gd name="T7" fmla="*/ 17 h 34"/>
                <a:gd name="T8" fmla="*/ 19 w 37"/>
                <a:gd name="T9" fmla="*/ 0 h 34"/>
                <a:gd name="T10" fmla="*/ 9 w 37"/>
                <a:gd name="T11" fmla="*/ 3 h 34"/>
                <a:gd name="T12" fmla="*/ 6 w 37"/>
                <a:gd name="T13" fmla="*/ 27 h 34"/>
                <a:gd name="T14" fmla="*/ 20 w 37"/>
                <a:gd name="T15" fmla="*/ 34 h 34"/>
                <a:gd name="T16" fmla="*/ 30 w 37"/>
                <a:gd name="T17" fmla="*/ 31 h 34"/>
                <a:gd name="T18" fmla="*/ 34 w 37"/>
                <a:gd name="T19" fmla="*/ 26 h 34"/>
                <a:gd name="T20" fmla="*/ 28 w 37"/>
                <a:gd name="T21" fmla="*/ 19 h 34"/>
                <a:gd name="T22" fmla="*/ 37 w 37"/>
                <a:gd name="T23" fmla="*/ 16 h 34"/>
                <a:gd name="T24" fmla="*/ 33 w 37"/>
                <a:gd name="T25" fmla="*/ 7 h 34"/>
                <a:gd name="T26" fmla="*/ 19 w 37"/>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4">
                  <a:moveTo>
                    <a:pt x="37" y="17"/>
                  </a:moveTo>
                  <a:cubicBezTo>
                    <a:pt x="29" y="20"/>
                    <a:pt x="29" y="20"/>
                    <a:pt x="29" y="20"/>
                  </a:cubicBezTo>
                  <a:cubicBezTo>
                    <a:pt x="34" y="26"/>
                    <a:pt x="34" y="26"/>
                    <a:pt x="34" y="26"/>
                  </a:cubicBezTo>
                  <a:cubicBezTo>
                    <a:pt x="36" y="23"/>
                    <a:pt x="37" y="20"/>
                    <a:pt x="37" y="17"/>
                  </a:cubicBezTo>
                  <a:moveTo>
                    <a:pt x="19" y="0"/>
                  </a:moveTo>
                  <a:cubicBezTo>
                    <a:pt x="16" y="0"/>
                    <a:pt x="12" y="1"/>
                    <a:pt x="9" y="3"/>
                  </a:cubicBezTo>
                  <a:cubicBezTo>
                    <a:pt x="2" y="9"/>
                    <a:pt x="0" y="20"/>
                    <a:pt x="6" y="27"/>
                  </a:cubicBezTo>
                  <a:cubicBezTo>
                    <a:pt x="9" y="32"/>
                    <a:pt x="14" y="34"/>
                    <a:pt x="20" y="34"/>
                  </a:cubicBezTo>
                  <a:cubicBezTo>
                    <a:pt x="23" y="34"/>
                    <a:pt x="27" y="33"/>
                    <a:pt x="30" y="31"/>
                  </a:cubicBezTo>
                  <a:cubicBezTo>
                    <a:pt x="31" y="29"/>
                    <a:pt x="33" y="28"/>
                    <a:pt x="34" y="26"/>
                  </a:cubicBezTo>
                  <a:cubicBezTo>
                    <a:pt x="28" y="19"/>
                    <a:pt x="28" y="19"/>
                    <a:pt x="28" y="19"/>
                  </a:cubicBezTo>
                  <a:cubicBezTo>
                    <a:pt x="37" y="16"/>
                    <a:pt x="37" y="16"/>
                    <a:pt x="37" y="16"/>
                  </a:cubicBezTo>
                  <a:cubicBezTo>
                    <a:pt x="37" y="13"/>
                    <a:pt x="35" y="9"/>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9"/>
            <p:cNvSpPr>
              <a:spLocks noEditPoints="1"/>
            </p:cNvSpPr>
            <p:nvPr userDrawn="1"/>
          </p:nvSpPr>
          <p:spPr bwMode="auto">
            <a:xfrm>
              <a:off x="10431463" y="2590800"/>
              <a:ext cx="107950" cy="104775"/>
            </a:xfrm>
            <a:custGeom>
              <a:avLst/>
              <a:gdLst>
                <a:gd name="T0" fmla="*/ 35 w 36"/>
                <a:gd name="T1" fmla="*/ 22 h 35"/>
                <a:gd name="T2" fmla="*/ 19 w 36"/>
                <a:gd name="T3" fmla="*/ 24 h 35"/>
                <a:gd name="T4" fmla="*/ 20 w 36"/>
                <a:gd name="T5" fmla="*/ 35 h 35"/>
                <a:gd name="T6" fmla="*/ 29 w 36"/>
                <a:gd name="T7" fmla="*/ 31 h 35"/>
                <a:gd name="T8" fmla="*/ 35 w 36"/>
                <a:gd name="T9" fmla="*/ 22 h 35"/>
                <a:gd name="T10" fmla="*/ 19 w 36"/>
                <a:gd name="T11" fmla="*/ 22 h 35"/>
                <a:gd name="T12" fmla="*/ 17 w 36"/>
                <a:gd name="T13" fmla="*/ 24 h 35"/>
                <a:gd name="T14" fmla="*/ 19 w 36"/>
                <a:gd name="T15" fmla="*/ 23 h 35"/>
                <a:gd name="T16" fmla="*/ 19 w 36"/>
                <a:gd name="T17" fmla="*/ 22 h 35"/>
                <a:gd name="T18" fmla="*/ 16 w 36"/>
                <a:gd name="T19" fmla="*/ 20 h 35"/>
                <a:gd name="T20" fmla="*/ 3 w 36"/>
                <a:gd name="T21" fmla="*/ 24 h 35"/>
                <a:gd name="T22" fmla="*/ 5 w 36"/>
                <a:gd name="T23" fmla="*/ 28 h 35"/>
                <a:gd name="T24" fmla="*/ 19 w 36"/>
                <a:gd name="T25" fmla="*/ 35 h 35"/>
                <a:gd name="T26" fmla="*/ 19 w 36"/>
                <a:gd name="T27" fmla="*/ 35 h 35"/>
                <a:gd name="T28" fmla="*/ 19 w 36"/>
                <a:gd name="T29" fmla="*/ 24 h 35"/>
                <a:gd name="T30" fmla="*/ 15 w 36"/>
                <a:gd name="T31" fmla="*/ 24 h 35"/>
                <a:gd name="T32" fmla="*/ 16 w 36"/>
                <a:gd name="T33" fmla="*/ 20 h 35"/>
                <a:gd name="T34" fmla="*/ 18 w 36"/>
                <a:gd name="T35" fmla="*/ 20 h 35"/>
                <a:gd name="T36" fmla="*/ 16 w 36"/>
                <a:gd name="T37" fmla="*/ 20 h 35"/>
                <a:gd name="T38" fmla="*/ 16 w 36"/>
                <a:gd name="T39" fmla="*/ 23 h 35"/>
                <a:gd name="T40" fmla="*/ 18 w 36"/>
                <a:gd name="T41" fmla="*/ 21 h 35"/>
                <a:gd name="T42" fmla="*/ 18 w 36"/>
                <a:gd name="T43" fmla="*/ 20 h 35"/>
                <a:gd name="T44" fmla="*/ 22 w 36"/>
                <a:gd name="T45" fmla="*/ 19 h 35"/>
                <a:gd name="T46" fmla="*/ 19 w 36"/>
                <a:gd name="T47" fmla="*/ 19 h 35"/>
                <a:gd name="T48" fmla="*/ 19 w 36"/>
                <a:gd name="T49" fmla="*/ 20 h 35"/>
                <a:gd name="T50" fmla="*/ 19 w 36"/>
                <a:gd name="T51" fmla="*/ 21 h 35"/>
                <a:gd name="T52" fmla="*/ 22 w 36"/>
                <a:gd name="T53" fmla="*/ 19 h 35"/>
                <a:gd name="T54" fmla="*/ 21 w 36"/>
                <a:gd name="T55" fmla="*/ 17 h 35"/>
                <a:gd name="T56" fmla="*/ 20 w 36"/>
                <a:gd name="T57" fmla="*/ 19 h 35"/>
                <a:gd name="T58" fmla="*/ 21 w 36"/>
                <a:gd name="T59" fmla="*/ 18 h 35"/>
                <a:gd name="T60" fmla="*/ 21 w 36"/>
                <a:gd name="T61" fmla="*/ 17 h 35"/>
                <a:gd name="T62" fmla="*/ 18 w 36"/>
                <a:gd name="T63" fmla="*/ 12 h 35"/>
                <a:gd name="T64" fmla="*/ 17 w 36"/>
                <a:gd name="T65" fmla="*/ 19 h 35"/>
                <a:gd name="T66" fmla="*/ 19 w 36"/>
                <a:gd name="T67" fmla="*/ 19 h 35"/>
                <a:gd name="T68" fmla="*/ 20 w 36"/>
                <a:gd name="T69" fmla="*/ 16 h 35"/>
                <a:gd name="T70" fmla="*/ 18 w 36"/>
                <a:gd name="T71" fmla="*/ 12 h 35"/>
                <a:gd name="T72" fmla="*/ 34 w 36"/>
                <a:gd name="T73" fmla="*/ 10 h 35"/>
                <a:gd name="T74" fmla="*/ 19 w 36"/>
                <a:gd name="T75" fmla="*/ 22 h 35"/>
                <a:gd name="T76" fmla="*/ 19 w 36"/>
                <a:gd name="T77" fmla="*/ 23 h 35"/>
                <a:gd name="T78" fmla="*/ 36 w 36"/>
                <a:gd name="T79" fmla="*/ 22 h 35"/>
                <a:gd name="T80" fmla="*/ 34 w 36"/>
                <a:gd name="T81" fmla="*/ 10 h 35"/>
                <a:gd name="T82" fmla="*/ 28 w 36"/>
                <a:gd name="T83" fmla="*/ 3 h 35"/>
                <a:gd name="T84" fmla="*/ 21 w 36"/>
                <a:gd name="T85" fmla="*/ 16 h 35"/>
                <a:gd name="T86" fmla="*/ 22 w 36"/>
                <a:gd name="T87" fmla="*/ 18 h 35"/>
                <a:gd name="T88" fmla="*/ 34 w 36"/>
                <a:gd name="T89" fmla="*/ 9 h 35"/>
                <a:gd name="T90" fmla="*/ 33 w 36"/>
                <a:gd name="T91" fmla="*/ 7 h 35"/>
                <a:gd name="T92" fmla="*/ 28 w 36"/>
                <a:gd name="T93" fmla="*/ 3 h 35"/>
                <a:gd name="T94" fmla="*/ 12 w 36"/>
                <a:gd name="T95" fmla="*/ 2 h 35"/>
                <a:gd name="T96" fmla="*/ 9 w 36"/>
                <a:gd name="T97" fmla="*/ 4 h 35"/>
                <a:gd name="T98" fmla="*/ 2 w 36"/>
                <a:gd name="T99" fmla="*/ 23 h 35"/>
                <a:gd name="T100" fmla="*/ 16 w 36"/>
                <a:gd name="T101" fmla="*/ 20 h 35"/>
                <a:gd name="T102" fmla="*/ 17 w 36"/>
                <a:gd name="T103" fmla="*/ 11 h 35"/>
                <a:gd name="T104" fmla="*/ 12 w 36"/>
                <a:gd name="T105" fmla="*/ 2 h 35"/>
                <a:gd name="T106" fmla="*/ 19 w 36"/>
                <a:gd name="T107" fmla="*/ 0 h 35"/>
                <a:gd name="T108" fmla="*/ 18 w 36"/>
                <a:gd name="T109" fmla="*/ 11 h 35"/>
                <a:gd name="T110" fmla="*/ 20 w 36"/>
                <a:gd name="T111" fmla="*/ 16 h 35"/>
                <a:gd name="T112" fmla="*/ 27 w 36"/>
                <a:gd name="T113" fmla="*/ 3 h 35"/>
                <a:gd name="T114" fmla="*/ 19 w 36"/>
                <a:gd name="T115" fmla="*/ 0 h 35"/>
                <a:gd name="T116" fmla="*/ 19 w 36"/>
                <a:gd name="T117" fmla="*/ 0 h 35"/>
                <a:gd name="T118" fmla="*/ 12 w 36"/>
                <a:gd name="T119" fmla="*/ 2 h 35"/>
                <a:gd name="T120" fmla="*/ 17 w 36"/>
                <a:gd name="T121" fmla="*/ 10 h 35"/>
                <a:gd name="T122" fmla="*/ 19 w 36"/>
                <a:gd name="T1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5">
                  <a:moveTo>
                    <a:pt x="35" y="22"/>
                  </a:moveTo>
                  <a:cubicBezTo>
                    <a:pt x="19" y="24"/>
                    <a:pt x="19" y="24"/>
                    <a:pt x="19" y="24"/>
                  </a:cubicBezTo>
                  <a:cubicBezTo>
                    <a:pt x="20" y="35"/>
                    <a:pt x="20" y="35"/>
                    <a:pt x="20" y="35"/>
                  </a:cubicBezTo>
                  <a:cubicBezTo>
                    <a:pt x="23" y="35"/>
                    <a:pt x="26" y="34"/>
                    <a:pt x="29" y="31"/>
                  </a:cubicBezTo>
                  <a:cubicBezTo>
                    <a:pt x="32" y="29"/>
                    <a:pt x="34" y="26"/>
                    <a:pt x="35" y="22"/>
                  </a:cubicBezTo>
                  <a:moveTo>
                    <a:pt x="19" y="22"/>
                  </a:moveTo>
                  <a:cubicBezTo>
                    <a:pt x="17" y="24"/>
                    <a:pt x="17" y="24"/>
                    <a:pt x="17" y="24"/>
                  </a:cubicBezTo>
                  <a:cubicBezTo>
                    <a:pt x="19" y="23"/>
                    <a:pt x="19" y="23"/>
                    <a:pt x="19" y="23"/>
                  </a:cubicBezTo>
                  <a:cubicBezTo>
                    <a:pt x="19" y="22"/>
                    <a:pt x="19" y="22"/>
                    <a:pt x="19" y="22"/>
                  </a:cubicBezTo>
                  <a:moveTo>
                    <a:pt x="16" y="20"/>
                  </a:moveTo>
                  <a:cubicBezTo>
                    <a:pt x="3" y="24"/>
                    <a:pt x="3" y="24"/>
                    <a:pt x="3" y="24"/>
                  </a:cubicBezTo>
                  <a:cubicBezTo>
                    <a:pt x="3" y="25"/>
                    <a:pt x="4" y="27"/>
                    <a:pt x="5" y="28"/>
                  </a:cubicBezTo>
                  <a:cubicBezTo>
                    <a:pt x="8" y="33"/>
                    <a:pt x="14" y="35"/>
                    <a:pt x="19" y="35"/>
                  </a:cubicBezTo>
                  <a:cubicBezTo>
                    <a:pt x="19" y="35"/>
                    <a:pt x="19" y="35"/>
                    <a:pt x="19" y="35"/>
                  </a:cubicBezTo>
                  <a:cubicBezTo>
                    <a:pt x="19" y="24"/>
                    <a:pt x="19" y="24"/>
                    <a:pt x="19" y="24"/>
                  </a:cubicBezTo>
                  <a:cubicBezTo>
                    <a:pt x="15" y="24"/>
                    <a:pt x="15" y="24"/>
                    <a:pt x="15" y="24"/>
                  </a:cubicBezTo>
                  <a:cubicBezTo>
                    <a:pt x="16" y="20"/>
                    <a:pt x="16" y="20"/>
                    <a:pt x="16" y="20"/>
                  </a:cubicBezTo>
                  <a:moveTo>
                    <a:pt x="18" y="20"/>
                  </a:moveTo>
                  <a:cubicBezTo>
                    <a:pt x="16" y="20"/>
                    <a:pt x="16" y="20"/>
                    <a:pt x="16" y="20"/>
                  </a:cubicBezTo>
                  <a:cubicBezTo>
                    <a:pt x="16" y="23"/>
                    <a:pt x="16" y="23"/>
                    <a:pt x="16" y="23"/>
                  </a:cubicBezTo>
                  <a:cubicBezTo>
                    <a:pt x="18" y="21"/>
                    <a:pt x="18" y="21"/>
                    <a:pt x="18" y="21"/>
                  </a:cubicBezTo>
                  <a:cubicBezTo>
                    <a:pt x="18" y="20"/>
                    <a:pt x="18" y="20"/>
                    <a:pt x="18" y="20"/>
                  </a:cubicBezTo>
                  <a:moveTo>
                    <a:pt x="22" y="19"/>
                  </a:moveTo>
                  <a:cubicBezTo>
                    <a:pt x="19" y="19"/>
                    <a:pt x="19" y="19"/>
                    <a:pt x="19" y="19"/>
                  </a:cubicBezTo>
                  <a:cubicBezTo>
                    <a:pt x="19" y="20"/>
                    <a:pt x="19" y="20"/>
                    <a:pt x="19" y="20"/>
                  </a:cubicBezTo>
                  <a:cubicBezTo>
                    <a:pt x="19" y="21"/>
                    <a:pt x="19" y="21"/>
                    <a:pt x="19" y="21"/>
                  </a:cubicBezTo>
                  <a:cubicBezTo>
                    <a:pt x="22" y="19"/>
                    <a:pt x="22" y="19"/>
                    <a:pt x="22" y="19"/>
                  </a:cubicBezTo>
                  <a:moveTo>
                    <a:pt x="21" y="17"/>
                  </a:moveTo>
                  <a:cubicBezTo>
                    <a:pt x="20" y="19"/>
                    <a:pt x="20" y="19"/>
                    <a:pt x="20" y="19"/>
                  </a:cubicBezTo>
                  <a:cubicBezTo>
                    <a:pt x="21" y="18"/>
                    <a:pt x="21" y="18"/>
                    <a:pt x="21" y="18"/>
                  </a:cubicBezTo>
                  <a:cubicBezTo>
                    <a:pt x="21" y="17"/>
                    <a:pt x="21" y="17"/>
                    <a:pt x="21" y="17"/>
                  </a:cubicBezTo>
                  <a:moveTo>
                    <a:pt x="18" y="12"/>
                  </a:moveTo>
                  <a:cubicBezTo>
                    <a:pt x="17" y="19"/>
                    <a:pt x="17" y="19"/>
                    <a:pt x="17" y="19"/>
                  </a:cubicBezTo>
                  <a:cubicBezTo>
                    <a:pt x="19" y="19"/>
                    <a:pt x="19" y="19"/>
                    <a:pt x="19" y="19"/>
                  </a:cubicBezTo>
                  <a:cubicBezTo>
                    <a:pt x="20" y="16"/>
                    <a:pt x="20" y="16"/>
                    <a:pt x="20" y="16"/>
                  </a:cubicBezTo>
                  <a:cubicBezTo>
                    <a:pt x="18" y="12"/>
                    <a:pt x="18" y="12"/>
                    <a:pt x="18" y="12"/>
                  </a:cubicBezTo>
                  <a:moveTo>
                    <a:pt x="34" y="10"/>
                  </a:moveTo>
                  <a:cubicBezTo>
                    <a:pt x="19" y="22"/>
                    <a:pt x="19" y="22"/>
                    <a:pt x="19" y="22"/>
                  </a:cubicBezTo>
                  <a:cubicBezTo>
                    <a:pt x="19" y="23"/>
                    <a:pt x="19" y="23"/>
                    <a:pt x="19" y="23"/>
                  </a:cubicBezTo>
                  <a:cubicBezTo>
                    <a:pt x="36" y="22"/>
                    <a:pt x="36" y="22"/>
                    <a:pt x="36" y="22"/>
                  </a:cubicBezTo>
                  <a:cubicBezTo>
                    <a:pt x="36" y="18"/>
                    <a:pt x="36" y="13"/>
                    <a:pt x="34" y="10"/>
                  </a:cubicBezTo>
                  <a:moveTo>
                    <a:pt x="28" y="3"/>
                  </a:moveTo>
                  <a:cubicBezTo>
                    <a:pt x="21" y="16"/>
                    <a:pt x="21" y="16"/>
                    <a:pt x="21" y="16"/>
                  </a:cubicBezTo>
                  <a:cubicBezTo>
                    <a:pt x="22" y="18"/>
                    <a:pt x="22" y="18"/>
                    <a:pt x="22" y="18"/>
                  </a:cubicBezTo>
                  <a:cubicBezTo>
                    <a:pt x="34" y="9"/>
                    <a:pt x="34" y="9"/>
                    <a:pt x="34" y="9"/>
                  </a:cubicBezTo>
                  <a:cubicBezTo>
                    <a:pt x="33" y="9"/>
                    <a:pt x="33" y="8"/>
                    <a:pt x="33" y="7"/>
                  </a:cubicBezTo>
                  <a:cubicBezTo>
                    <a:pt x="31" y="6"/>
                    <a:pt x="30" y="4"/>
                    <a:pt x="28" y="3"/>
                  </a:cubicBezTo>
                  <a:moveTo>
                    <a:pt x="12" y="2"/>
                  </a:moveTo>
                  <a:cubicBezTo>
                    <a:pt x="11" y="2"/>
                    <a:pt x="10" y="3"/>
                    <a:pt x="9" y="4"/>
                  </a:cubicBezTo>
                  <a:cubicBezTo>
                    <a:pt x="2" y="8"/>
                    <a:pt x="0" y="16"/>
                    <a:pt x="2" y="23"/>
                  </a:cubicBezTo>
                  <a:cubicBezTo>
                    <a:pt x="16" y="20"/>
                    <a:pt x="16" y="20"/>
                    <a:pt x="16" y="20"/>
                  </a:cubicBezTo>
                  <a:cubicBezTo>
                    <a:pt x="17" y="11"/>
                    <a:pt x="17" y="11"/>
                    <a:pt x="17" y="11"/>
                  </a:cubicBezTo>
                  <a:cubicBezTo>
                    <a:pt x="12" y="2"/>
                    <a:pt x="12" y="2"/>
                    <a:pt x="12" y="2"/>
                  </a:cubicBezTo>
                  <a:moveTo>
                    <a:pt x="19" y="0"/>
                  </a:moveTo>
                  <a:cubicBezTo>
                    <a:pt x="18" y="11"/>
                    <a:pt x="18" y="11"/>
                    <a:pt x="18" y="11"/>
                  </a:cubicBezTo>
                  <a:cubicBezTo>
                    <a:pt x="20" y="16"/>
                    <a:pt x="20" y="16"/>
                    <a:pt x="20" y="16"/>
                  </a:cubicBezTo>
                  <a:cubicBezTo>
                    <a:pt x="27" y="3"/>
                    <a:pt x="27" y="3"/>
                    <a:pt x="27" y="3"/>
                  </a:cubicBezTo>
                  <a:cubicBezTo>
                    <a:pt x="25" y="1"/>
                    <a:pt x="22" y="1"/>
                    <a:pt x="19" y="0"/>
                  </a:cubicBezTo>
                  <a:moveTo>
                    <a:pt x="19" y="0"/>
                  </a:moveTo>
                  <a:cubicBezTo>
                    <a:pt x="16" y="0"/>
                    <a:pt x="14" y="1"/>
                    <a:pt x="12" y="2"/>
                  </a:cubicBezTo>
                  <a:cubicBezTo>
                    <a:pt x="17" y="10"/>
                    <a:pt x="17" y="10"/>
                    <a:pt x="17" y="1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32"/>
            <p:cNvSpPr>
              <a:spLocks noEditPoints="1"/>
            </p:cNvSpPr>
            <p:nvPr userDrawn="1"/>
          </p:nvSpPr>
          <p:spPr bwMode="auto">
            <a:xfrm>
              <a:off x="10471150" y="3214688"/>
              <a:ext cx="107950" cy="100013"/>
            </a:xfrm>
            <a:custGeom>
              <a:avLst/>
              <a:gdLst>
                <a:gd name="T0" fmla="*/ 16 w 36"/>
                <a:gd name="T1" fmla="*/ 21 h 34"/>
                <a:gd name="T2" fmla="*/ 9 w 36"/>
                <a:gd name="T3" fmla="*/ 32 h 34"/>
                <a:gd name="T4" fmla="*/ 18 w 36"/>
                <a:gd name="T5" fmla="*/ 34 h 34"/>
                <a:gd name="T6" fmla="*/ 23 w 36"/>
                <a:gd name="T7" fmla="*/ 34 h 34"/>
                <a:gd name="T8" fmla="*/ 16 w 36"/>
                <a:gd name="T9" fmla="*/ 21 h 34"/>
                <a:gd name="T10" fmla="*/ 1 w 36"/>
                <a:gd name="T11" fmla="*/ 13 h 34"/>
                <a:gd name="T12" fmla="*/ 4 w 36"/>
                <a:gd name="T13" fmla="*/ 27 h 34"/>
                <a:gd name="T14" fmla="*/ 8 w 36"/>
                <a:gd name="T15" fmla="*/ 31 h 34"/>
                <a:gd name="T16" fmla="*/ 16 w 36"/>
                <a:gd name="T17" fmla="*/ 21 h 34"/>
                <a:gd name="T18" fmla="*/ 1 w 36"/>
                <a:gd name="T19" fmla="*/ 13 h 34"/>
                <a:gd name="T20" fmla="*/ 35 w 36"/>
                <a:gd name="T21" fmla="*/ 13 h 34"/>
                <a:gd name="T22" fmla="*/ 28 w 36"/>
                <a:gd name="T23" fmla="*/ 13 h 34"/>
                <a:gd name="T24" fmla="*/ 17 w 36"/>
                <a:gd name="T25" fmla="*/ 21 h 34"/>
                <a:gd name="T26" fmla="*/ 23 w 36"/>
                <a:gd name="T27" fmla="*/ 34 h 34"/>
                <a:gd name="T28" fmla="*/ 28 w 36"/>
                <a:gd name="T29" fmla="*/ 31 h 34"/>
                <a:gd name="T30" fmla="*/ 34 w 36"/>
                <a:gd name="T31" fmla="*/ 22 h 34"/>
                <a:gd name="T32" fmla="*/ 27 w 36"/>
                <a:gd name="T33" fmla="*/ 17 h 34"/>
                <a:gd name="T34" fmla="*/ 27 w 36"/>
                <a:gd name="T35" fmla="*/ 16 h 34"/>
                <a:gd name="T36" fmla="*/ 35 w 36"/>
                <a:gd name="T37" fmla="*/ 22 h 34"/>
                <a:gd name="T38" fmla="*/ 35 w 36"/>
                <a:gd name="T39" fmla="*/ 13 h 34"/>
                <a:gd name="T40" fmla="*/ 33 w 36"/>
                <a:gd name="T41" fmla="*/ 9 h 34"/>
                <a:gd name="T42" fmla="*/ 28 w 36"/>
                <a:gd name="T43" fmla="*/ 12 h 34"/>
                <a:gd name="T44" fmla="*/ 35 w 36"/>
                <a:gd name="T45" fmla="*/ 12 h 34"/>
                <a:gd name="T46" fmla="*/ 33 w 36"/>
                <a:gd name="T47" fmla="*/ 9 h 34"/>
                <a:gd name="T48" fmla="*/ 13 w 36"/>
                <a:gd name="T49" fmla="*/ 1 h 34"/>
                <a:gd name="T50" fmla="*/ 8 w 36"/>
                <a:gd name="T51" fmla="*/ 3 h 34"/>
                <a:gd name="T52" fmla="*/ 2 w 36"/>
                <a:gd name="T53" fmla="*/ 12 h 34"/>
                <a:gd name="T54" fmla="*/ 16 w 36"/>
                <a:gd name="T55" fmla="*/ 20 h 34"/>
                <a:gd name="T56" fmla="*/ 27 w 36"/>
                <a:gd name="T57" fmla="*/ 13 h 34"/>
                <a:gd name="T58" fmla="*/ 14 w 36"/>
                <a:gd name="T59" fmla="*/ 13 h 34"/>
                <a:gd name="T60" fmla="*/ 13 w 36"/>
                <a:gd name="T61" fmla="*/ 1 h 34"/>
                <a:gd name="T62" fmla="*/ 18 w 36"/>
                <a:gd name="T63" fmla="*/ 0 h 34"/>
                <a:gd name="T64" fmla="*/ 14 w 36"/>
                <a:gd name="T65" fmla="*/ 0 h 34"/>
                <a:gd name="T66" fmla="*/ 15 w 36"/>
                <a:gd name="T67" fmla="*/ 12 h 34"/>
                <a:gd name="T68" fmla="*/ 27 w 36"/>
                <a:gd name="T69" fmla="*/ 12 h 34"/>
                <a:gd name="T70" fmla="*/ 33 w 36"/>
                <a:gd name="T71" fmla="*/ 8 h 34"/>
                <a:gd name="T72" fmla="*/ 32 w 36"/>
                <a:gd name="T73" fmla="*/ 7 h 34"/>
                <a:gd name="T74" fmla="*/ 18 w 36"/>
                <a:gd name="T7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4">
                  <a:moveTo>
                    <a:pt x="16" y="21"/>
                  </a:moveTo>
                  <a:cubicBezTo>
                    <a:pt x="9" y="32"/>
                    <a:pt x="9" y="32"/>
                    <a:pt x="9" y="32"/>
                  </a:cubicBezTo>
                  <a:cubicBezTo>
                    <a:pt x="12" y="33"/>
                    <a:pt x="15" y="34"/>
                    <a:pt x="18" y="34"/>
                  </a:cubicBezTo>
                  <a:cubicBezTo>
                    <a:pt x="20" y="34"/>
                    <a:pt x="21" y="34"/>
                    <a:pt x="23" y="34"/>
                  </a:cubicBezTo>
                  <a:cubicBezTo>
                    <a:pt x="16" y="21"/>
                    <a:pt x="16" y="21"/>
                    <a:pt x="16" y="21"/>
                  </a:cubicBezTo>
                  <a:moveTo>
                    <a:pt x="1" y="13"/>
                  </a:moveTo>
                  <a:cubicBezTo>
                    <a:pt x="0" y="18"/>
                    <a:pt x="1" y="23"/>
                    <a:pt x="4" y="27"/>
                  </a:cubicBezTo>
                  <a:cubicBezTo>
                    <a:pt x="5" y="29"/>
                    <a:pt x="7" y="30"/>
                    <a:pt x="8" y="31"/>
                  </a:cubicBezTo>
                  <a:cubicBezTo>
                    <a:pt x="16" y="21"/>
                    <a:pt x="16" y="21"/>
                    <a:pt x="16" y="21"/>
                  </a:cubicBezTo>
                  <a:cubicBezTo>
                    <a:pt x="1" y="13"/>
                    <a:pt x="1" y="13"/>
                    <a:pt x="1" y="13"/>
                  </a:cubicBezTo>
                  <a:moveTo>
                    <a:pt x="35" y="13"/>
                  </a:moveTo>
                  <a:cubicBezTo>
                    <a:pt x="28" y="13"/>
                    <a:pt x="28" y="13"/>
                    <a:pt x="28" y="13"/>
                  </a:cubicBezTo>
                  <a:cubicBezTo>
                    <a:pt x="17" y="21"/>
                    <a:pt x="17" y="21"/>
                    <a:pt x="17" y="21"/>
                  </a:cubicBezTo>
                  <a:cubicBezTo>
                    <a:pt x="23" y="34"/>
                    <a:pt x="23" y="34"/>
                    <a:pt x="23" y="34"/>
                  </a:cubicBezTo>
                  <a:cubicBezTo>
                    <a:pt x="25" y="33"/>
                    <a:pt x="27" y="32"/>
                    <a:pt x="28" y="31"/>
                  </a:cubicBezTo>
                  <a:cubicBezTo>
                    <a:pt x="31" y="29"/>
                    <a:pt x="33" y="26"/>
                    <a:pt x="34" y="22"/>
                  </a:cubicBezTo>
                  <a:cubicBezTo>
                    <a:pt x="27" y="17"/>
                    <a:pt x="27" y="17"/>
                    <a:pt x="27" y="17"/>
                  </a:cubicBezTo>
                  <a:cubicBezTo>
                    <a:pt x="27" y="16"/>
                    <a:pt x="27" y="16"/>
                    <a:pt x="27" y="16"/>
                  </a:cubicBezTo>
                  <a:cubicBezTo>
                    <a:pt x="35" y="22"/>
                    <a:pt x="35" y="22"/>
                    <a:pt x="35" y="22"/>
                  </a:cubicBezTo>
                  <a:cubicBezTo>
                    <a:pt x="36" y="19"/>
                    <a:pt x="36" y="16"/>
                    <a:pt x="35" y="13"/>
                  </a:cubicBezTo>
                  <a:moveTo>
                    <a:pt x="33" y="9"/>
                  </a:moveTo>
                  <a:cubicBezTo>
                    <a:pt x="28" y="12"/>
                    <a:pt x="28" y="12"/>
                    <a:pt x="28" y="12"/>
                  </a:cubicBezTo>
                  <a:cubicBezTo>
                    <a:pt x="35" y="12"/>
                    <a:pt x="35" y="12"/>
                    <a:pt x="35" y="12"/>
                  </a:cubicBezTo>
                  <a:cubicBezTo>
                    <a:pt x="34" y="11"/>
                    <a:pt x="34" y="10"/>
                    <a:pt x="33" y="9"/>
                  </a:cubicBezTo>
                  <a:moveTo>
                    <a:pt x="13" y="1"/>
                  </a:moveTo>
                  <a:cubicBezTo>
                    <a:pt x="11" y="1"/>
                    <a:pt x="10" y="2"/>
                    <a:pt x="8" y="3"/>
                  </a:cubicBezTo>
                  <a:cubicBezTo>
                    <a:pt x="5" y="6"/>
                    <a:pt x="3" y="9"/>
                    <a:pt x="2" y="12"/>
                  </a:cubicBezTo>
                  <a:cubicBezTo>
                    <a:pt x="16" y="20"/>
                    <a:pt x="16" y="20"/>
                    <a:pt x="16" y="20"/>
                  </a:cubicBezTo>
                  <a:cubicBezTo>
                    <a:pt x="27" y="13"/>
                    <a:pt x="27" y="13"/>
                    <a:pt x="27" y="13"/>
                  </a:cubicBezTo>
                  <a:cubicBezTo>
                    <a:pt x="14" y="13"/>
                    <a:pt x="14" y="13"/>
                    <a:pt x="14" y="13"/>
                  </a:cubicBezTo>
                  <a:cubicBezTo>
                    <a:pt x="13" y="1"/>
                    <a:pt x="13" y="1"/>
                    <a:pt x="13" y="1"/>
                  </a:cubicBezTo>
                  <a:moveTo>
                    <a:pt x="18" y="0"/>
                  </a:moveTo>
                  <a:cubicBezTo>
                    <a:pt x="17" y="0"/>
                    <a:pt x="15" y="0"/>
                    <a:pt x="14" y="0"/>
                  </a:cubicBezTo>
                  <a:cubicBezTo>
                    <a:pt x="15" y="12"/>
                    <a:pt x="15" y="12"/>
                    <a:pt x="15" y="12"/>
                  </a:cubicBezTo>
                  <a:cubicBezTo>
                    <a:pt x="27" y="12"/>
                    <a:pt x="27" y="12"/>
                    <a:pt x="27" y="12"/>
                  </a:cubicBezTo>
                  <a:cubicBezTo>
                    <a:pt x="33" y="8"/>
                    <a:pt x="33" y="8"/>
                    <a:pt x="33" y="8"/>
                  </a:cubicBezTo>
                  <a:cubicBezTo>
                    <a:pt x="33" y="8"/>
                    <a:pt x="32" y="7"/>
                    <a:pt x="32" y="7"/>
                  </a:cubicBezTo>
                  <a:cubicBezTo>
                    <a:pt x="29"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5"/>
            <p:cNvSpPr>
              <a:spLocks noEditPoints="1"/>
            </p:cNvSpPr>
            <p:nvPr userDrawn="1"/>
          </p:nvSpPr>
          <p:spPr bwMode="auto">
            <a:xfrm>
              <a:off x="9159875" y="5030788"/>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7"/>
            <p:cNvSpPr>
              <a:spLocks noEditPoints="1"/>
            </p:cNvSpPr>
            <p:nvPr userDrawn="1"/>
          </p:nvSpPr>
          <p:spPr bwMode="auto">
            <a:xfrm>
              <a:off x="9007475" y="2489200"/>
              <a:ext cx="111125" cy="104775"/>
            </a:xfrm>
            <a:custGeom>
              <a:avLst/>
              <a:gdLst>
                <a:gd name="T0" fmla="*/ 21 w 37"/>
                <a:gd name="T1" fmla="*/ 12 h 35"/>
                <a:gd name="T2" fmla="*/ 12 w 37"/>
                <a:gd name="T3" fmla="*/ 18 h 35"/>
                <a:gd name="T4" fmla="*/ 20 w 37"/>
                <a:gd name="T5" fmla="*/ 16 h 35"/>
                <a:gd name="T6" fmla="*/ 21 w 37"/>
                <a:gd name="T7" fmla="*/ 12 h 35"/>
                <a:gd name="T8" fmla="*/ 31 w 37"/>
                <a:gd name="T9" fmla="*/ 6 h 35"/>
                <a:gd name="T10" fmla="*/ 21 w 37"/>
                <a:gd name="T11" fmla="*/ 12 h 35"/>
                <a:gd name="T12" fmla="*/ 21 w 37"/>
                <a:gd name="T13" fmla="*/ 17 h 35"/>
                <a:gd name="T14" fmla="*/ 11 w 37"/>
                <a:gd name="T15" fmla="*/ 19 h 35"/>
                <a:gd name="T16" fmla="*/ 11 w 37"/>
                <a:gd name="T17" fmla="*/ 19 h 35"/>
                <a:gd name="T18" fmla="*/ 11 w 37"/>
                <a:gd name="T19" fmla="*/ 19 h 35"/>
                <a:gd name="T20" fmla="*/ 11 w 37"/>
                <a:gd name="T21" fmla="*/ 19 h 35"/>
                <a:gd name="T22" fmla="*/ 11 w 37"/>
                <a:gd name="T23" fmla="*/ 19 h 35"/>
                <a:gd name="T24" fmla="*/ 1 w 37"/>
                <a:gd name="T25" fmla="*/ 20 h 35"/>
                <a:gd name="T26" fmla="*/ 4 w 37"/>
                <a:gd name="T27" fmla="*/ 28 h 35"/>
                <a:gd name="T28" fmla="*/ 18 w 37"/>
                <a:gd name="T29" fmla="*/ 35 h 35"/>
                <a:gd name="T30" fmla="*/ 28 w 37"/>
                <a:gd name="T31" fmla="*/ 31 h 35"/>
                <a:gd name="T32" fmla="*/ 31 w 37"/>
                <a:gd name="T33" fmla="*/ 7 h 35"/>
                <a:gd name="T34" fmla="*/ 31 w 37"/>
                <a:gd name="T35" fmla="*/ 6 h 35"/>
                <a:gd name="T36" fmla="*/ 23 w 37"/>
                <a:gd name="T37" fmla="*/ 1 h 35"/>
                <a:gd name="T38" fmla="*/ 22 w 37"/>
                <a:gd name="T39" fmla="*/ 11 h 35"/>
                <a:gd name="T40" fmla="*/ 30 w 37"/>
                <a:gd name="T41" fmla="*/ 6 h 35"/>
                <a:gd name="T42" fmla="*/ 23 w 37"/>
                <a:gd name="T43" fmla="*/ 1 h 35"/>
                <a:gd name="T44" fmla="*/ 18 w 37"/>
                <a:gd name="T45" fmla="*/ 0 h 35"/>
                <a:gd name="T46" fmla="*/ 7 w 37"/>
                <a:gd name="T47" fmla="*/ 4 h 35"/>
                <a:gd name="T48" fmla="*/ 1 w 37"/>
                <a:gd name="T49" fmla="*/ 20 h 35"/>
                <a:gd name="T50" fmla="*/ 10 w 37"/>
                <a:gd name="T51" fmla="*/ 18 h 35"/>
                <a:gd name="T52" fmla="*/ 21 w 37"/>
                <a:gd name="T53" fmla="*/ 11 h 35"/>
                <a:gd name="T54" fmla="*/ 22 w 37"/>
                <a:gd name="T55" fmla="*/ 1 h 35"/>
                <a:gd name="T56" fmla="*/ 18 w 37"/>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5">
                  <a:moveTo>
                    <a:pt x="21" y="12"/>
                  </a:moveTo>
                  <a:cubicBezTo>
                    <a:pt x="12" y="18"/>
                    <a:pt x="12" y="18"/>
                    <a:pt x="12" y="18"/>
                  </a:cubicBezTo>
                  <a:cubicBezTo>
                    <a:pt x="20" y="16"/>
                    <a:pt x="20" y="16"/>
                    <a:pt x="20" y="16"/>
                  </a:cubicBezTo>
                  <a:cubicBezTo>
                    <a:pt x="21" y="12"/>
                    <a:pt x="21" y="12"/>
                    <a:pt x="21" y="12"/>
                  </a:cubicBezTo>
                  <a:moveTo>
                    <a:pt x="31" y="6"/>
                  </a:moveTo>
                  <a:cubicBezTo>
                    <a:pt x="21" y="12"/>
                    <a:pt x="21" y="12"/>
                    <a:pt x="21" y="12"/>
                  </a:cubicBezTo>
                  <a:cubicBezTo>
                    <a:pt x="21" y="17"/>
                    <a:pt x="21" y="17"/>
                    <a:pt x="21" y="17"/>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 y="20"/>
                    <a:pt x="1" y="20"/>
                    <a:pt x="1" y="20"/>
                  </a:cubicBezTo>
                  <a:cubicBezTo>
                    <a:pt x="1" y="23"/>
                    <a:pt x="2" y="25"/>
                    <a:pt x="4" y="28"/>
                  </a:cubicBezTo>
                  <a:cubicBezTo>
                    <a:pt x="7" y="32"/>
                    <a:pt x="12" y="35"/>
                    <a:pt x="18" y="35"/>
                  </a:cubicBezTo>
                  <a:cubicBezTo>
                    <a:pt x="21" y="35"/>
                    <a:pt x="25" y="33"/>
                    <a:pt x="28" y="31"/>
                  </a:cubicBezTo>
                  <a:cubicBezTo>
                    <a:pt x="36" y="25"/>
                    <a:pt x="37" y="15"/>
                    <a:pt x="31" y="7"/>
                  </a:cubicBezTo>
                  <a:cubicBezTo>
                    <a:pt x="31" y="7"/>
                    <a:pt x="31" y="6"/>
                    <a:pt x="31" y="6"/>
                  </a:cubicBezTo>
                  <a:moveTo>
                    <a:pt x="23" y="1"/>
                  </a:moveTo>
                  <a:cubicBezTo>
                    <a:pt x="22" y="11"/>
                    <a:pt x="22" y="11"/>
                    <a:pt x="22" y="11"/>
                  </a:cubicBezTo>
                  <a:cubicBezTo>
                    <a:pt x="30" y="6"/>
                    <a:pt x="30" y="6"/>
                    <a:pt x="30" y="6"/>
                  </a:cubicBezTo>
                  <a:cubicBezTo>
                    <a:pt x="28" y="3"/>
                    <a:pt x="25" y="2"/>
                    <a:pt x="23" y="1"/>
                  </a:cubicBezTo>
                  <a:moveTo>
                    <a:pt x="18" y="0"/>
                  </a:moveTo>
                  <a:cubicBezTo>
                    <a:pt x="14" y="0"/>
                    <a:pt x="10" y="1"/>
                    <a:pt x="7" y="4"/>
                  </a:cubicBezTo>
                  <a:cubicBezTo>
                    <a:pt x="2" y="7"/>
                    <a:pt x="0" y="14"/>
                    <a:pt x="1" y="20"/>
                  </a:cubicBezTo>
                  <a:cubicBezTo>
                    <a:pt x="10" y="18"/>
                    <a:pt x="10" y="18"/>
                    <a:pt x="10" y="18"/>
                  </a:cubicBezTo>
                  <a:cubicBezTo>
                    <a:pt x="21" y="11"/>
                    <a:pt x="21" y="11"/>
                    <a:pt x="21" y="11"/>
                  </a:cubicBezTo>
                  <a:cubicBezTo>
                    <a:pt x="22" y="1"/>
                    <a:pt x="22" y="1"/>
                    <a:pt x="22" y="1"/>
                  </a:cubicBezTo>
                  <a:cubicBezTo>
                    <a:pt x="21"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38"/>
            <p:cNvSpPr>
              <a:spLocks noEditPoints="1"/>
            </p:cNvSpPr>
            <p:nvPr userDrawn="1"/>
          </p:nvSpPr>
          <p:spPr bwMode="auto">
            <a:xfrm>
              <a:off x="9793288" y="4141788"/>
              <a:ext cx="111125" cy="101600"/>
            </a:xfrm>
            <a:custGeom>
              <a:avLst/>
              <a:gdLst>
                <a:gd name="T0" fmla="*/ 17 w 37"/>
                <a:gd name="T1" fmla="*/ 19 h 34"/>
                <a:gd name="T2" fmla="*/ 2 w 37"/>
                <a:gd name="T3" fmla="*/ 22 h 34"/>
                <a:gd name="T4" fmla="*/ 5 w 37"/>
                <a:gd name="T5" fmla="*/ 27 h 34"/>
                <a:gd name="T6" fmla="*/ 19 w 37"/>
                <a:gd name="T7" fmla="*/ 34 h 34"/>
                <a:gd name="T8" fmla="*/ 23 w 37"/>
                <a:gd name="T9" fmla="*/ 33 h 34"/>
                <a:gd name="T10" fmla="*/ 18 w 37"/>
                <a:gd name="T11" fmla="*/ 20 h 34"/>
                <a:gd name="T12" fmla="*/ 16 w 37"/>
                <a:gd name="T13" fmla="*/ 29 h 34"/>
                <a:gd name="T14" fmla="*/ 15 w 37"/>
                <a:gd name="T15" fmla="*/ 28 h 34"/>
                <a:gd name="T16" fmla="*/ 17 w 37"/>
                <a:gd name="T17" fmla="*/ 19 h 34"/>
                <a:gd name="T18" fmla="*/ 21 w 37"/>
                <a:gd name="T19" fmla="*/ 18 h 34"/>
                <a:gd name="T20" fmla="*/ 18 w 37"/>
                <a:gd name="T21" fmla="*/ 19 h 34"/>
                <a:gd name="T22" fmla="*/ 24 w 37"/>
                <a:gd name="T23" fmla="*/ 33 h 34"/>
                <a:gd name="T24" fmla="*/ 29 w 37"/>
                <a:gd name="T25" fmla="*/ 31 h 34"/>
                <a:gd name="T26" fmla="*/ 33 w 37"/>
                <a:gd name="T27" fmla="*/ 27 h 34"/>
                <a:gd name="T28" fmla="*/ 22 w 37"/>
                <a:gd name="T29" fmla="*/ 25 h 34"/>
                <a:gd name="T30" fmla="*/ 21 w 37"/>
                <a:gd name="T31" fmla="*/ 18 h 34"/>
                <a:gd name="T32" fmla="*/ 22 w 37"/>
                <a:gd name="T33" fmla="*/ 14 h 34"/>
                <a:gd name="T34" fmla="*/ 22 w 37"/>
                <a:gd name="T35" fmla="*/ 17 h 34"/>
                <a:gd name="T36" fmla="*/ 23 w 37"/>
                <a:gd name="T37" fmla="*/ 16 h 34"/>
                <a:gd name="T38" fmla="*/ 22 w 37"/>
                <a:gd name="T39" fmla="*/ 14 h 34"/>
                <a:gd name="T40" fmla="*/ 35 w 37"/>
                <a:gd name="T41" fmla="*/ 11 h 34"/>
                <a:gd name="T42" fmla="*/ 24 w 37"/>
                <a:gd name="T43" fmla="*/ 16 h 34"/>
                <a:gd name="T44" fmla="*/ 24 w 37"/>
                <a:gd name="T45" fmla="*/ 17 h 34"/>
                <a:gd name="T46" fmla="*/ 23 w 37"/>
                <a:gd name="T47" fmla="*/ 17 h 34"/>
                <a:gd name="T48" fmla="*/ 22 w 37"/>
                <a:gd name="T49" fmla="*/ 17 h 34"/>
                <a:gd name="T50" fmla="*/ 23 w 37"/>
                <a:gd name="T51" fmla="*/ 25 h 34"/>
                <a:gd name="T52" fmla="*/ 33 w 37"/>
                <a:gd name="T53" fmla="*/ 26 h 34"/>
                <a:gd name="T54" fmla="*/ 35 w 37"/>
                <a:gd name="T55" fmla="*/ 11 h 34"/>
                <a:gd name="T56" fmla="*/ 32 w 37"/>
                <a:gd name="T57" fmla="*/ 6 h 34"/>
                <a:gd name="T58" fmla="*/ 25 w 37"/>
                <a:gd name="T59" fmla="*/ 15 h 34"/>
                <a:gd name="T60" fmla="*/ 34 w 37"/>
                <a:gd name="T61" fmla="*/ 10 h 34"/>
                <a:gd name="T62" fmla="*/ 32 w 37"/>
                <a:gd name="T63" fmla="*/ 7 h 34"/>
                <a:gd name="T64" fmla="*/ 32 w 37"/>
                <a:gd name="T65" fmla="*/ 6 h 34"/>
                <a:gd name="T66" fmla="*/ 12 w 37"/>
                <a:gd name="T67" fmla="*/ 1 h 34"/>
                <a:gd name="T68" fmla="*/ 8 w 37"/>
                <a:gd name="T69" fmla="*/ 3 h 34"/>
                <a:gd name="T70" fmla="*/ 2 w 37"/>
                <a:gd name="T71" fmla="*/ 21 h 34"/>
                <a:gd name="T72" fmla="*/ 18 w 37"/>
                <a:gd name="T73" fmla="*/ 19 h 34"/>
                <a:gd name="T74" fmla="*/ 18 w 37"/>
                <a:gd name="T75" fmla="*/ 18 h 34"/>
                <a:gd name="T76" fmla="*/ 18 w 37"/>
                <a:gd name="T77" fmla="*/ 19 h 34"/>
                <a:gd name="T78" fmla="*/ 21 w 37"/>
                <a:gd name="T79" fmla="*/ 17 h 34"/>
                <a:gd name="T80" fmla="*/ 21 w 37"/>
                <a:gd name="T81" fmla="*/ 13 h 34"/>
                <a:gd name="T82" fmla="*/ 12 w 37"/>
                <a:gd name="T83" fmla="*/ 1 h 34"/>
                <a:gd name="T84" fmla="*/ 20 w 37"/>
                <a:gd name="T85" fmla="*/ 0 h 34"/>
                <a:gd name="T86" fmla="*/ 21 w 37"/>
                <a:gd name="T87" fmla="*/ 13 h 34"/>
                <a:gd name="T88" fmla="*/ 23 w 37"/>
                <a:gd name="T89" fmla="*/ 16 h 34"/>
                <a:gd name="T90" fmla="*/ 24 w 37"/>
                <a:gd name="T91" fmla="*/ 16 h 34"/>
                <a:gd name="T92" fmla="*/ 31 w 37"/>
                <a:gd name="T93" fmla="*/ 5 h 34"/>
                <a:gd name="T94" fmla="*/ 20 w 37"/>
                <a:gd name="T95" fmla="*/ 0 h 34"/>
                <a:gd name="T96" fmla="*/ 19 w 37"/>
                <a:gd name="T97" fmla="*/ 0 h 34"/>
                <a:gd name="T98" fmla="*/ 13 w 37"/>
                <a:gd name="T99" fmla="*/ 1 h 34"/>
                <a:gd name="T100" fmla="*/ 21 w 37"/>
                <a:gd name="T101" fmla="*/ 12 h 34"/>
                <a:gd name="T102" fmla="*/ 19 w 37"/>
                <a:gd name="T103" fmla="*/ 0 h 34"/>
                <a:gd name="T104" fmla="*/ 19 w 37"/>
                <a:gd name="T10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 h="34">
                  <a:moveTo>
                    <a:pt x="17" y="19"/>
                  </a:moveTo>
                  <a:cubicBezTo>
                    <a:pt x="2" y="22"/>
                    <a:pt x="2" y="22"/>
                    <a:pt x="2" y="22"/>
                  </a:cubicBezTo>
                  <a:cubicBezTo>
                    <a:pt x="3" y="24"/>
                    <a:pt x="3" y="25"/>
                    <a:pt x="5" y="27"/>
                  </a:cubicBezTo>
                  <a:cubicBezTo>
                    <a:pt x="8" y="32"/>
                    <a:pt x="13" y="34"/>
                    <a:pt x="19" y="34"/>
                  </a:cubicBezTo>
                  <a:cubicBezTo>
                    <a:pt x="20" y="34"/>
                    <a:pt x="22" y="34"/>
                    <a:pt x="23" y="33"/>
                  </a:cubicBezTo>
                  <a:cubicBezTo>
                    <a:pt x="18" y="20"/>
                    <a:pt x="18" y="20"/>
                    <a:pt x="18" y="20"/>
                  </a:cubicBezTo>
                  <a:cubicBezTo>
                    <a:pt x="16" y="29"/>
                    <a:pt x="16" y="29"/>
                    <a:pt x="16" y="29"/>
                  </a:cubicBezTo>
                  <a:cubicBezTo>
                    <a:pt x="15" y="28"/>
                    <a:pt x="15" y="28"/>
                    <a:pt x="15" y="28"/>
                  </a:cubicBezTo>
                  <a:cubicBezTo>
                    <a:pt x="17" y="19"/>
                    <a:pt x="17" y="19"/>
                    <a:pt x="17" y="19"/>
                  </a:cubicBezTo>
                  <a:moveTo>
                    <a:pt x="21" y="18"/>
                  </a:moveTo>
                  <a:cubicBezTo>
                    <a:pt x="18" y="19"/>
                    <a:pt x="18" y="19"/>
                    <a:pt x="18" y="19"/>
                  </a:cubicBezTo>
                  <a:cubicBezTo>
                    <a:pt x="24" y="33"/>
                    <a:pt x="24" y="33"/>
                    <a:pt x="24" y="33"/>
                  </a:cubicBezTo>
                  <a:cubicBezTo>
                    <a:pt x="26" y="33"/>
                    <a:pt x="27" y="32"/>
                    <a:pt x="29" y="31"/>
                  </a:cubicBezTo>
                  <a:cubicBezTo>
                    <a:pt x="30" y="30"/>
                    <a:pt x="32" y="28"/>
                    <a:pt x="33" y="27"/>
                  </a:cubicBezTo>
                  <a:cubicBezTo>
                    <a:pt x="22" y="25"/>
                    <a:pt x="22" y="25"/>
                    <a:pt x="22" y="25"/>
                  </a:cubicBezTo>
                  <a:cubicBezTo>
                    <a:pt x="21" y="18"/>
                    <a:pt x="21" y="18"/>
                    <a:pt x="21" y="18"/>
                  </a:cubicBezTo>
                  <a:moveTo>
                    <a:pt x="22" y="14"/>
                  </a:moveTo>
                  <a:cubicBezTo>
                    <a:pt x="22" y="17"/>
                    <a:pt x="22" y="17"/>
                    <a:pt x="22" y="17"/>
                  </a:cubicBezTo>
                  <a:cubicBezTo>
                    <a:pt x="23" y="16"/>
                    <a:pt x="23" y="16"/>
                    <a:pt x="23" y="16"/>
                  </a:cubicBezTo>
                  <a:cubicBezTo>
                    <a:pt x="22" y="14"/>
                    <a:pt x="22" y="14"/>
                    <a:pt x="22" y="14"/>
                  </a:cubicBezTo>
                  <a:moveTo>
                    <a:pt x="35" y="11"/>
                  </a:moveTo>
                  <a:cubicBezTo>
                    <a:pt x="24" y="16"/>
                    <a:pt x="24" y="16"/>
                    <a:pt x="24" y="16"/>
                  </a:cubicBezTo>
                  <a:cubicBezTo>
                    <a:pt x="24" y="17"/>
                    <a:pt x="24" y="17"/>
                    <a:pt x="24" y="17"/>
                  </a:cubicBezTo>
                  <a:cubicBezTo>
                    <a:pt x="23" y="17"/>
                    <a:pt x="23" y="17"/>
                    <a:pt x="23" y="17"/>
                  </a:cubicBezTo>
                  <a:cubicBezTo>
                    <a:pt x="22" y="17"/>
                    <a:pt x="22" y="17"/>
                    <a:pt x="22" y="17"/>
                  </a:cubicBezTo>
                  <a:cubicBezTo>
                    <a:pt x="23" y="25"/>
                    <a:pt x="23" y="25"/>
                    <a:pt x="23" y="25"/>
                  </a:cubicBezTo>
                  <a:cubicBezTo>
                    <a:pt x="33" y="26"/>
                    <a:pt x="33" y="26"/>
                    <a:pt x="33" y="26"/>
                  </a:cubicBezTo>
                  <a:cubicBezTo>
                    <a:pt x="36" y="21"/>
                    <a:pt x="37" y="16"/>
                    <a:pt x="35" y="11"/>
                  </a:cubicBezTo>
                  <a:moveTo>
                    <a:pt x="32" y="6"/>
                  </a:moveTo>
                  <a:cubicBezTo>
                    <a:pt x="25" y="15"/>
                    <a:pt x="25" y="15"/>
                    <a:pt x="25" y="15"/>
                  </a:cubicBezTo>
                  <a:cubicBezTo>
                    <a:pt x="34" y="10"/>
                    <a:pt x="34" y="10"/>
                    <a:pt x="34" y="10"/>
                  </a:cubicBezTo>
                  <a:cubicBezTo>
                    <a:pt x="34" y="9"/>
                    <a:pt x="33" y="8"/>
                    <a:pt x="32" y="7"/>
                  </a:cubicBezTo>
                  <a:cubicBezTo>
                    <a:pt x="32" y="6"/>
                    <a:pt x="32" y="6"/>
                    <a:pt x="32" y="6"/>
                  </a:cubicBezTo>
                  <a:moveTo>
                    <a:pt x="12" y="1"/>
                  </a:moveTo>
                  <a:cubicBezTo>
                    <a:pt x="11" y="1"/>
                    <a:pt x="10" y="2"/>
                    <a:pt x="8" y="3"/>
                  </a:cubicBezTo>
                  <a:cubicBezTo>
                    <a:pt x="3" y="7"/>
                    <a:pt x="0" y="15"/>
                    <a:pt x="2" y="21"/>
                  </a:cubicBezTo>
                  <a:cubicBezTo>
                    <a:pt x="18" y="19"/>
                    <a:pt x="18" y="19"/>
                    <a:pt x="18" y="19"/>
                  </a:cubicBezTo>
                  <a:cubicBezTo>
                    <a:pt x="18" y="18"/>
                    <a:pt x="18" y="18"/>
                    <a:pt x="18" y="18"/>
                  </a:cubicBezTo>
                  <a:cubicBezTo>
                    <a:pt x="18" y="19"/>
                    <a:pt x="18" y="19"/>
                    <a:pt x="18" y="19"/>
                  </a:cubicBezTo>
                  <a:cubicBezTo>
                    <a:pt x="21" y="17"/>
                    <a:pt x="21" y="17"/>
                    <a:pt x="21" y="17"/>
                  </a:cubicBezTo>
                  <a:cubicBezTo>
                    <a:pt x="21" y="13"/>
                    <a:pt x="21" y="13"/>
                    <a:pt x="21" y="13"/>
                  </a:cubicBezTo>
                  <a:cubicBezTo>
                    <a:pt x="12" y="1"/>
                    <a:pt x="12" y="1"/>
                    <a:pt x="12" y="1"/>
                  </a:cubicBezTo>
                  <a:moveTo>
                    <a:pt x="20" y="0"/>
                  </a:moveTo>
                  <a:cubicBezTo>
                    <a:pt x="21" y="13"/>
                    <a:pt x="21" y="13"/>
                    <a:pt x="21" y="13"/>
                  </a:cubicBezTo>
                  <a:cubicBezTo>
                    <a:pt x="23" y="16"/>
                    <a:pt x="23" y="16"/>
                    <a:pt x="23" y="16"/>
                  </a:cubicBezTo>
                  <a:cubicBezTo>
                    <a:pt x="24" y="16"/>
                    <a:pt x="24" y="16"/>
                    <a:pt x="24" y="16"/>
                  </a:cubicBezTo>
                  <a:cubicBezTo>
                    <a:pt x="31" y="5"/>
                    <a:pt x="31" y="5"/>
                    <a:pt x="31" y="5"/>
                  </a:cubicBezTo>
                  <a:cubicBezTo>
                    <a:pt x="28" y="2"/>
                    <a:pt x="24" y="0"/>
                    <a:pt x="20" y="0"/>
                  </a:cubicBezTo>
                  <a:moveTo>
                    <a:pt x="19" y="0"/>
                  </a:moveTo>
                  <a:cubicBezTo>
                    <a:pt x="17" y="0"/>
                    <a:pt x="15" y="0"/>
                    <a:pt x="13" y="1"/>
                  </a:cubicBezTo>
                  <a:cubicBezTo>
                    <a:pt x="21" y="12"/>
                    <a:pt x="21" y="12"/>
                    <a:pt x="21" y="12"/>
                  </a:cubicBezTo>
                  <a:cubicBezTo>
                    <a:pt x="19" y="0"/>
                    <a:pt x="19" y="0"/>
                    <a:pt x="19" y="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39"/>
            <p:cNvSpPr>
              <a:spLocks noEditPoints="1"/>
            </p:cNvSpPr>
            <p:nvPr userDrawn="1"/>
          </p:nvSpPr>
          <p:spPr bwMode="auto">
            <a:xfrm>
              <a:off x="8831263" y="3932238"/>
              <a:ext cx="117475" cy="101600"/>
            </a:xfrm>
            <a:custGeom>
              <a:avLst/>
              <a:gdLst>
                <a:gd name="T0" fmla="*/ 16 w 39"/>
                <a:gd name="T1" fmla="*/ 28 h 34"/>
                <a:gd name="T2" fmla="*/ 10 w 39"/>
                <a:gd name="T3" fmla="*/ 31 h 34"/>
                <a:gd name="T4" fmla="*/ 15 w 39"/>
                <a:gd name="T5" fmla="*/ 34 h 34"/>
                <a:gd name="T6" fmla="*/ 16 w 39"/>
                <a:gd name="T7" fmla="*/ 28 h 34"/>
                <a:gd name="T8" fmla="*/ 20 w 39"/>
                <a:gd name="T9" fmla="*/ 26 h 34"/>
                <a:gd name="T10" fmla="*/ 17 w 39"/>
                <a:gd name="T11" fmla="*/ 28 h 34"/>
                <a:gd name="T12" fmla="*/ 16 w 39"/>
                <a:gd name="T13" fmla="*/ 34 h 34"/>
                <a:gd name="T14" fmla="*/ 19 w 39"/>
                <a:gd name="T15" fmla="*/ 34 h 34"/>
                <a:gd name="T16" fmla="*/ 22 w 39"/>
                <a:gd name="T17" fmla="*/ 34 h 34"/>
                <a:gd name="T18" fmla="*/ 20 w 39"/>
                <a:gd name="T19" fmla="*/ 26 h 34"/>
                <a:gd name="T20" fmla="*/ 11 w 39"/>
                <a:gd name="T21" fmla="*/ 2 h 34"/>
                <a:gd name="T22" fmla="*/ 9 w 39"/>
                <a:gd name="T23" fmla="*/ 3 h 34"/>
                <a:gd name="T24" fmla="*/ 8 w 39"/>
                <a:gd name="T25" fmla="*/ 4 h 34"/>
                <a:gd name="T26" fmla="*/ 12 w 39"/>
                <a:gd name="T27" fmla="*/ 8 h 34"/>
                <a:gd name="T28" fmla="*/ 11 w 39"/>
                <a:gd name="T29" fmla="*/ 2 h 34"/>
                <a:gd name="T30" fmla="*/ 26 w 39"/>
                <a:gd name="T31" fmla="*/ 1 h 34"/>
                <a:gd name="T32" fmla="*/ 19 w 39"/>
                <a:gd name="T33" fmla="*/ 17 h 34"/>
                <a:gd name="T34" fmla="*/ 17 w 39"/>
                <a:gd name="T35" fmla="*/ 27 h 34"/>
                <a:gd name="T36" fmla="*/ 20 w 39"/>
                <a:gd name="T37" fmla="*/ 26 h 34"/>
                <a:gd name="T38" fmla="*/ 23 w 39"/>
                <a:gd name="T39" fmla="*/ 34 h 34"/>
                <a:gd name="T40" fmla="*/ 30 w 39"/>
                <a:gd name="T41" fmla="*/ 31 h 34"/>
                <a:gd name="T42" fmla="*/ 33 w 39"/>
                <a:gd name="T43" fmla="*/ 7 h 34"/>
                <a:gd name="T44" fmla="*/ 26 w 39"/>
                <a:gd name="T45" fmla="*/ 1 h 34"/>
                <a:gd name="T46" fmla="*/ 19 w 39"/>
                <a:gd name="T47" fmla="*/ 0 h 34"/>
                <a:gd name="T48" fmla="*/ 11 w 39"/>
                <a:gd name="T49" fmla="*/ 2 h 34"/>
                <a:gd name="T50" fmla="*/ 13 w 39"/>
                <a:gd name="T51" fmla="*/ 9 h 34"/>
                <a:gd name="T52" fmla="*/ 8 w 39"/>
                <a:gd name="T53" fmla="*/ 4 h 34"/>
                <a:gd name="T54" fmla="*/ 5 w 39"/>
                <a:gd name="T55" fmla="*/ 27 h 34"/>
                <a:gd name="T56" fmla="*/ 9 w 39"/>
                <a:gd name="T57" fmla="*/ 31 h 34"/>
                <a:gd name="T58" fmla="*/ 16 w 39"/>
                <a:gd name="T59" fmla="*/ 27 h 34"/>
                <a:gd name="T60" fmla="*/ 19 w 39"/>
                <a:gd name="T61" fmla="*/ 17 h 34"/>
                <a:gd name="T62" fmla="*/ 26 w 39"/>
                <a:gd name="T63" fmla="*/ 1 h 34"/>
                <a:gd name="T64" fmla="*/ 19 w 39"/>
                <a:gd name="T6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4">
                  <a:moveTo>
                    <a:pt x="16" y="28"/>
                  </a:moveTo>
                  <a:cubicBezTo>
                    <a:pt x="10" y="31"/>
                    <a:pt x="10" y="31"/>
                    <a:pt x="10" y="31"/>
                  </a:cubicBezTo>
                  <a:cubicBezTo>
                    <a:pt x="11" y="33"/>
                    <a:pt x="13" y="33"/>
                    <a:pt x="15" y="34"/>
                  </a:cubicBezTo>
                  <a:cubicBezTo>
                    <a:pt x="16" y="28"/>
                    <a:pt x="16" y="28"/>
                    <a:pt x="16" y="28"/>
                  </a:cubicBezTo>
                  <a:moveTo>
                    <a:pt x="20" y="26"/>
                  </a:moveTo>
                  <a:cubicBezTo>
                    <a:pt x="17" y="28"/>
                    <a:pt x="17" y="28"/>
                    <a:pt x="17" y="28"/>
                  </a:cubicBezTo>
                  <a:cubicBezTo>
                    <a:pt x="16" y="34"/>
                    <a:pt x="16" y="34"/>
                    <a:pt x="16" y="34"/>
                  </a:cubicBezTo>
                  <a:cubicBezTo>
                    <a:pt x="17" y="34"/>
                    <a:pt x="18" y="34"/>
                    <a:pt x="19" y="34"/>
                  </a:cubicBezTo>
                  <a:cubicBezTo>
                    <a:pt x="20" y="34"/>
                    <a:pt x="21" y="34"/>
                    <a:pt x="22" y="34"/>
                  </a:cubicBezTo>
                  <a:cubicBezTo>
                    <a:pt x="20" y="26"/>
                    <a:pt x="20" y="26"/>
                    <a:pt x="20" y="26"/>
                  </a:cubicBezTo>
                  <a:moveTo>
                    <a:pt x="11" y="2"/>
                  </a:moveTo>
                  <a:cubicBezTo>
                    <a:pt x="10" y="3"/>
                    <a:pt x="10" y="3"/>
                    <a:pt x="9" y="3"/>
                  </a:cubicBezTo>
                  <a:cubicBezTo>
                    <a:pt x="9" y="4"/>
                    <a:pt x="8" y="4"/>
                    <a:pt x="8" y="4"/>
                  </a:cubicBezTo>
                  <a:cubicBezTo>
                    <a:pt x="12" y="8"/>
                    <a:pt x="12" y="8"/>
                    <a:pt x="12" y="8"/>
                  </a:cubicBezTo>
                  <a:cubicBezTo>
                    <a:pt x="11" y="2"/>
                    <a:pt x="11" y="2"/>
                    <a:pt x="11" y="2"/>
                  </a:cubicBezTo>
                  <a:moveTo>
                    <a:pt x="26" y="1"/>
                  </a:moveTo>
                  <a:cubicBezTo>
                    <a:pt x="19" y="17"/>
                    <a:pt x="19" y="17"/>
                    <a:pt x="19" y="17"/>
                  </a:cubicBezTo>
                  <a:cubicBezTo>
                    <a:pt x="17" y="27"/>
                    <a:pt x="17" y="27"/>
                    <a:pt x="17" y="27"/>
                  </a:cubicBezTo>
                  <a:cubicBezTo>
                    <a:pt x="20" y="26"/>
                    <a:pt x="20" y="26"/>
                    <a:pt x="20" y="26"/>
                  </a:cubicBezTo>
                  <a:cubicBezTo>
                    <a:pt x="23" y="34"/>
                    <a:pt x="23" y="34"/>
                    <a:pt x="23" y="34"/>
                  </a:cubicBezTo>
                  <a:cubicBezTo>
                    <a:pt x="25" y="34"/>
                    <a:pt x="27" y="33"/>
                    <a:pt x="30" y="31"/>
                  </a:cubicBezTo>
                  <a:cubicBezTo>
                    <a:pt x="37" y="25"/>
                    <a:pt x="39" y="15"/>
                    <a:pt x="33" y="7"/>
                  </a:cubicBezTo>
                  <a:cubicBezTo>
                    <a:pt x="31" y="4"/>
                    <a:pt x="29" y="3"/>
                    <a:pt x="26" y="1"/>
                  </a:cubicBezTo>
                  <a:moveTo>
                    <a:pt x="19" y="0"/>
                  </a:moveTo>
                  <a:cubicBezTo>
                    <a:pt x="17" y="0"/>
                    <a:pt x="14" y="1"/>
                    <a:pt x="11" y="2"/>
                  </a:cubicBezTo>
                  <a:cubicBezTo>
                    <a:pt x="13" y="9"/>
                    <a:pt x="13" y="9"/>
                    <a:pt x="13" y="9"/>
                  </a:cubicBezTo>
                  <a:cubicBezTo>
                    <a:pt x="8" y="4"/>
                    <a:pt x="8" y="4"/>
                    <a:pt x="8" y="4"/>
                  </a:cubicBezTo>
                  <a:cubicBezTo>
                    <a:pt x="1" y="10"/>
                    <a:pt x="0" y="20"/>
                    <a:pt x="5" y="27"/>
                  </a:cubicBezTo>
                  <a:cubicBezTo>
                    <a:pt x="7" y="29"/>
                    <a:pt x="8" y="30"/>
                    <a:pt x="9" y="31"/>
                  </a:cubicBezTo>
                  <a:cubicBezTo>
                    <a:pt x="16" y="27"/>
                    <a:pt x="16" y="27"/>
                    <a:pt x="16" y="27"/>
                  </a:cubicBezTo>
                  <a:cubicBezTo>
                    <a:pt x="19" y="17"/>
                    <a:pt x="19" y="17"/>
                    <a:pt x="19" y="17"/>
                  </a:cubicBezTo>
                  <a:cubicBezTo>
                    <a:pt x="26" y="1"/>
                    <a:pt x="26" y="1"/>
                    <a:pt x="26" y="1"/>
                  </a:cubicBezTo>
                  <a:cubicBezTo>
                    <a:pt x="24" y="0"/>
                    <a:pt x="22"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40"/>
            <p:cNvSpPr>
              <a:spLocks/>
            </p:cNvSpPr>
            <p:nvPr userDrawn="1"/>
          </p:nvSpPr>
          <p:spPr bwMode="auto">
            <a:xfrm>
              <a:off x="7789863" y="1206500"/>
              <a:ext cx="111125"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41"/>
            <p:cNvSpPr>
              <a:spLocks noEditPoints="1"/>
            </p:cNvSpPr>
            <p:nvPr userDrawn="1"/>
          </p:nvSpPr>
          <p:spPr bwMode="auto">
            <a:xfrm>
              <a:off x="7007225" y="989013"/>
              <a:ext cx="117475" cy="101600"/>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42"/>
            <p:cNvSpPr>
              <a:spLocks noEditPoints="1"/>
            </p:cNvSpPr>
            <p:nvPr userDrawn="1"/>
          </p:nvSpPr>
          <p:spPr bwMode="auto">
            <a:xfrm>
              <a:off x="6634163" y="2133600"/>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43"/>
            <p:cNvSpPr>
              <a:spLocks noEditPoints="1"/>
            </p:cNvSpPr>
            <p:nvPr userDrawn="1"/>
          </p:nvSpPr>
          <p:spPr bwMode="auto">
            <a:xfrm>
              <a:off x="6173788" y="1290638"/>
              <a:ext cx="111125" cy="100013"/>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44"/>
            <p:cNvSpPr>
              <a:spLocks noEditPoints="1"/>
            </p:cNvSpPr>
            <p:nvPr userDrawn="1"/>
          </p:nvSpPr>
          <p:spPr bwMode="auto">
            <a:xfrm>
              <a:off x="7281863" y="1457325"/>
              <a:ext cx="111125" cy="104775"/>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45"/>
            <p:cNvSpPr>
              <a:spLocks noEditPoints="1"/>
            </p:cNvSpPr>
            <p:nvPr userDrawn="1"/>
          </p:nvSpPr>
          <p:spPr bwMode="auto">
            <a:xfrm>
              <a:off x="10094913" y="4941888"/>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50"/>
            <p:cNvSpPr>
              <a:spLocks noEditPoints="1"/>
            </p:cNvSpPr>
            <p:nvPr userDrawn="1"/>
          </p:nvSpPr>
          <p:spPr bwMode="auto">
            <a:xfrm>
              <a:off x="8542338" y="5346700"/>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52"/>
            <p:cNvSpPr>
              <a:spLocks noEditPoints="1"/>
            </p:cNvSpPr>
            <p:nvPr userDrawn="1"/>
          </p:nvSpPr>
          <p:spPr bwMode="auto">
            <a:xfrm>
              <a:off x="10044113" y="496888"/>
              <a:ext cx="111125" cy="101600"/>
            </a:xfrm>
            <a:custGeom>
              <a:avLst/>
              <a:gdLst>
                <a:gd name="T0" fmla="*/ 12 w 37"/>
                <a:gd name="T1" fmla="*/ 2 h 34"/>
                <a:gd name="T2" fmla="*/ 10 w 37"/>
                <a:gd name="T3" fmla="*/ 3 h 34"/>
                <a:gd name="T4" fmla="*/ 6 w 37"/>
                <a:gd name="T5" fmla="*/ 27 h 34"/>
                <a:gd name="T6" fmla="*/ 12 w 37"/>
                <a:gd name="T7" fmla="*/ 32 h 34"/>
                <a:gd name="T8" fmla="*/ 13 w 37"/>
                <a:gd name="T9" fmla="*/ 17 h 34"/>
                <a:gd name="T10" fmla="*/ 12 w 37"/>
                <a:gd name="T11" fmla="*/ 2 h 34"/>
                <a:gd name="T12" fmla="*/ 20 w 37"/>
                <a:gd name="T13" fmla="*/ 0 h 34"/>
                <a:gd name="T14" fmla="*/ 12 w 37"/>
                <a:gd name="T15" fmla="*/ 1 h 34"/>
                <a:gd name="T16" fmla="*/ 14 w 37"/>
                <a:gd name="T17" fmla="*/ 17 h 34"/>
                <a:gd name="T18" fmla="*/ 12 w 37"/>
                <a:gd name="T19" fmla="*/ 32 h 34"/>
                <a:gd name="T20" fmla="*/ 20 w 37"/>
                <a:gd name="T21" fmla="*/ 34 h 34"/>
                <a:gd name="T22" fmla="*/ 30 w 37"/>
                <a:gd name="T23" fmla="*/ 31 h 34"/>
                <a:gd name="T24" fmla="*/ 37 w 37"/>
                <a:gd name="T25" fmla="*/ 17 h 34"/>
                <a:gd name="T26" fmla="*/ 20 w 37"/>
                <a:gd name="T27" fmla="*/ 20 h 34"/>
                <a:gd name="T28" fmla="*/ 20 w 37"/>
                <a:gd name="T29" fmla="*/ 20 h 34"/>
                <a:gd name="T30" fmla="*/ 20 w 37"/>
                <a:gd name="T31" fmla="*/ 20 h 34"/>
                <a:gd name="T32" fmla="*/ 20 w 37"/>
                <a:gd name="T33" fmla="*/ 20 h 34"/>
                <a:gd name="T34" fmla="*/ 20 w 37"/>
                <a:gd name="T35" fmla="*/ 19 h 34"/>
                <a:gd name="T36" fmla="*/ 37 w 37"/>
                <a:gd name="T37" fmla="*/ 16 h 34"/>
                <a:gd name="T38" fmla="*/ 34 w 37"/>
                <a:gd name="T39" fmla="*/ 6 h 34"/>
                <a:gd name="T40" fmla="*/ 20 w 37"/>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4">
                  <a:moveTo>
                    <a:pt x="12" y="2"/>
                  </a:moveTo>
                  <a:cubicBezTo>
                    <a:pt x="11" y="2"/>
                    <a:pt x="10" y="2"/>
                    <a:pt x="10" y="3"/>
                  </a:cubicBezTo>
                  <a:cubicBezTo>
                    <a:pt x="2" y="9"/>
                    <a:pt x="0" y="19"/>
                    <a:pt x="6" y="27"/>
                  </a:cubicBezTo>
                  <a:cubicBezTo>
                    <a:pt x="8" y="29"/>
                    <a:pt x="10" y="31"/>
                    <a:pt x="12" y="32"/>
                  </a:cubicBezTo>
                  <a:cubicBezTo>
                    <a:pt x="13" y="17"/>
                    <a:pt x="13" y="17"/>
                    <a:pt x="13" y="17"/>
                  </a:cubicBezTo>
                  <a:cubicBezTo>
                    <a:pt x="12" y="2"/>
                    <a:pt x="12" y="2"/>
                    <a:pt x="12" y="2"/>
                  </a:cubicBezTo>
                  <a:moveTo>
                    <a:pt x="20" y="0"/>
                  </a:moveTo>
                  <a:cubicBezTo>
                    <a:pt x="17" y="0"/>
                    <a:pt x="15" y="0"/>
                    <a:pt x="12" y="1"/>
                  </a:cubicBezTo>
                  <a:cubicBezTo>
                    <a:pt x="14" y="17"/>
                    <a:pt x="14" y="17"/>
                    <a:pt x="14" y="17"/>
                  </a:cubicBezTo>
                  <a:cubicBezTo>
                    <a:pt x="12" y="32"/>
                    <a:pt x="12" y="32"/>
                    <a:pt x="12" y="32"/>
                  </a:cubicBezTo>
                  <a:cubicBezTo>
                    <a:pt x="15" y="33"/>
                    <a:pt x="17" y="34"/>
                    <a:pt x="20" y="34"/>
                  </a:cubicBezTo>
                  <a:cubicBezTo>
                    <a:pt x="23" y="34"/>
                    <a:pt x="27" y="33"/>
                    <a:pt x="30" y="31"/>
                  </a:cubicBezTo>
                  <a:cubicBezTo>
                    <a:pt x="35" y="27"/>
                    <a:pt x="37" y="22"/>
                    <a:pt x="37" y="17"/>
                  </a:cubicBezTo>
                  <a:cubicBezTo>
                    <a:pt x="27" y="19"/>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6" y="18"/>
                    <a:pt x="37" y="16"/>
                  </a:cubicBezTo>
                  <a:cubicBezTo>
                    <a:pt x="37" y="13"/>
                    <a:pt x="36" y="9"/>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55"/>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close/>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close/>
                  <a:moveTo>
                    <a:pt x="1066" y="1936"/>
                  </a:moveTo>
                  <a:lnTo>
                    <a:pt x="1064" y="1936"/>
                  </a:lnTo>
                  <a:lnTo>
                    <a:pt x="1201" y="2381"/>
                  </a:lnTo>
                  <a:lnTo>
                    <a:pt x="1215" y="2426"/>
                  </a:lnTo>
                  <a:lnTo>
                    <a:pt x="1201" y="2419"/>
                  </a:lnTo>
                  <a:lnTo>
                    <a:pt x="1201" y="2420"/>
                  </a:lnTo>
                  <a:lnTo>
                    <a:pt x="1217" y="2428"/>
                  </a:lnTo>
                  <a:lnTo>
                    <a:pt x="1201" y="2381"/>
                  </a:lnTo>
                  <a:lnTo>
                    <a:pt x="1066" y="1936"/>
                  </a:lnTo>
                  <a:close/>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close/>
                  <a:moveTo>
                    <a:pt x="1606" y="1855"/>
                  </a:moveTo>
                  <a:lnTo>
                    <a:pt x="1606" y="1857"/>
                  </a:lnTo>
                  <a:lnTo>
                    <a:pt x="1606" y="1857"/>
                  </a:lnTo>
                  <a:lnTo>
                    <a:pt x="1606" y="1857"/>
                  </a:lnTo>
                  <a:lnTo>
                    <a:pt x="1606" y="1855"/>
                  </a:lnTo>
                  <a:close/>
                  <a:moveTo>
                    <a:pt x="1617" y="1851"/>
                  </a:moveTo>
                  <a:lnTo>
                    <a:pt x="1615" y="1853"/>
                  </a:lnTo>
                  <a:lnTo>
                    <a:pt x="1617" y="1853"/>
                  </a:lnTo>
                  <a:lnTo>
                    <a:pt x="1617" y="1851"/>
                  </a:lnTo>
                  <a:close/>
                  <a:moveTo>
                    <a:pt x="1611" y="1845"/>
                  </a:moveTo>
                  <a:lnTo>
                    <a:pt x="1613" y="1847"/>
                  </a:lnTo>
                  <a:lnTo>
                    <a:pt x="1615" y="1851"/>
                  </a:lnTo>
                  <a:lnTo>
                    <a:pt x="1615" y="1851"/>
                  </a:lnTo>
                  <a:lnTo>
                    <a:pt x="1611" y="1845"/>
                  </a:lnTo>
                  <a:close/>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close/>
                  <a:moveTo>
                    <a:pt x="1521" y="1004"/>
                  </a:moveTo>
                  <a:lnTo>
                    <a:pt x="1521" y="1004"/>
                  </a:lnTo>
                  <a:lnTo>
                    <a:pt x="1521" y="1004"/>
                  </a:lnTo>
                  <a:lnTo>
                    <a:pt x="1521" y="1004"/>
                  </a:lnTo>
                  <a:close/>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close/>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close/>
                  <a:moveTo>
                    <a:pt x="1160" y="427"/>
                  </a:moveTo>
                  <a:lnTo>
                    <a:pt x="1160" y="427"/>
                  </a:lnTo>
                  <a:lnTo>
                    <a:pt x="1160" y="429"/>
                  </a:lnTo>
                  <a:lnTo>
                    <a:pt x="1169" y="432"/>
                  </a:lnTo>
                  <a:lnTo>
                    <a:pt x="1160" y="432"/>
                  </a:lnTo>
                  <a:lnTo>
                    <a:pt x="1160" y="432"/>
                  </a:lnTo>
                  <a:lnTo>
                    <a:pt x="1171" y="434"/>
                  </a:lnTo>
                  <a:lnTo>
                    <a:pt x="1171" y="432"/>
                  </a:lnTo>
                  <a:lnTo>
                    <a:pt x="1160" y="427"/>
                  </a:lnTo>
                  <a:close/>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close/>
                  <a:moveTo>
                    <a:pt x="727" y="196"/>
                  </a:moveTo>
                  <a:lnTo>
                    <a:pt x="726" y="196"/>
                  </a:lnTo>
                  <a:lnTo>
                    <a:pt x="1132" y="414"/>
                  </a:lnTo>
                  <a:lnTo>
                    <a:pt x="1158" y="427"/>
                  </a:lnTo>
                  <a:lnTo>
                    <a:pt x="1158" y="425"/>
                  </a:lnTo>
                  <a:lnTo>
                    <a:pt x="1134" y="412"/>
                  </a:lnTo>
                  <a:lnTo>
                    <a:pt x="727" y="196"/>
                  </a:lnTo>
                  <a:close/>
                  <a:moveTo>
                    <a:pt x="359" y="0"/>
                  </a:moveTo>
                  <a:lnTo>
                    <a:pt x="359" y="0"/>
                  </a:lnTo>
                  <a:lnTo>
                    <a:pt x="359" y="0"/>
                  </a:lnTo>
                  <a:lnTo>
                    <a:pt x="359" y="0"/>
                  </a:lnTo>
                  <a:close/>
                  <a:moveTo>
                    <a:pt x="361" y="0"/>
                  </a:moveTo>
                  <a:lnTo>
                    <a:pt x="359" y="0"/>
                  </a:lnTo>
                  <a:lnTo>
                    <a:pt x="378" y="10"/>
                  </a:lnTo>
                  <a:lnTo>
                    <a:pt x="726" y="196"/>
                  </a:lnTo>
                  <a:lnTo>
                    <a:pt x="726" y="196"/>
                  </a:lnTo>
                  <a:lnTo>
                    <a:pt x="378" y="10"/>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56"/>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moveTo>
                    <a:pt x="1066" y="1936"/>
                  </a:moveTo>
                  <a:lnTo>
                    <a:pt x="1064" y="1936"/>
                  </a:lnTo>
                  <a:lnTo>
                    <a:pt x="1201" y="2381"/>
                  </a:lnTo>
                  <a:lnTo>
                    <a:pt x="1215" y="2426"/>
                  </a:lnTo>
                  <a:lnTo>
                    <a:pt x="1201" y="2419"/>
                  </a:lnTo>
                  <a:lnTo>
                    <a:pt x="1201" y="2420"/>
                  </a:lnTo>
                  <a:lnTo>
                    <a:pt x="1217" y="2428"/>
                  </a:lnTo>
                  <a:lnTo>
                    <a:pt x="1201" y="2381"/>
                  </a:lnTo>
                  <a:lnTo>
                    <a:pt x="1066" y="1936"/>
                  </a:lnTo>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moveTo>
                    <a:pt x="1606" y="1855"/>
                  </a:moveTo>
                  <a:lnTo>
                    <a:pt x="1606" y="1857"/>
                  </a:lnTo>
                  <a:lnTo>
                    <a:pt x="1606" y="1857"/>
                  </a:lnTo>
                  <a:lnTo>
                    <a:pt x="1606" y="1857"/>
                  </a:lnTo>
                  <a:lnTo>
                    <a:pt x="1606" y="1855"/>
                  </a:lnTo>
                  <a:moveTo>
                    <a:pt x="1617" y="1851"/>
                  </a:moveTo>
                  <a:lnTo>
                    <a:pt x="1615" y="1853"/>
                  </a:lnTo>
                  <a:lnTo>
                    <a:pt x="1617" y="1853"/>
                  </a:lnTo>
                  <a:lnTo>
                    <a:pt x="1617" y="1851"/>
                  </a:lnTo>
                  <a:moveTo>
                    <a:pt x="1611" y="1845"/>
                  </a:moveTo>
                  <a:lnTo>
                    <a:pt x="1613" y="1847"/>
                  </a:lnTo>
                  <a:lnTo>
                    <a:pt x="1615" y="1851"/>
                  </a:lnTo>
                  <a:lnTo>
                    <a:pt x="1615" y="1851"/>
                  </a:lnTo>
                  <a:lnTo>
                    <a:pt x="1611" y="1845"/>
                  </a:lnTo>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moveTo>
                    <a:pt x="1521" y="1004"/>
                  </a:moveTo>
                  <a:lnTo>
                    <a:pt x="1521" y="1004"/>
                  </a:lnTo>
                  <a:lnTo>
                    <a:pt x="1521" y="1004"/>
                  </a:lnTo>
                  <a:lnTo>
                    <a:pt x="1521" y="1004"/>
                  </a:lnTo>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moveTo>
                    <a:pt x="1160" y="427"/>
                  </a:moveTo>
                  <a:lnTo>
                    <a:pt x="1160" y="427"/>
                  </a:lnTo>
                  <a:lnTo>
                    <a:pt x="1160" y="429"/>
                  </a:lnTo>
                  <a:lnTo>
                    <a:pt x="1169" y="432"/>
                  </a:lnTo>
                  <a:lnTo>
                    <a:pt x="1160" y="432"/>
                  </a:lnTo>
                  <a:lnTo>
                    <a:pt x="1160" y="432"/>
                  </a:lnTo>
                  <a:lnTo>
                    <a:pt x="1171" y="434"/>
                  </a:lnTo>
                  <a:lnTo>
                    <a:pt x="1171" y="432"/>
                  </a:lnTo>
                  <a:lnTo>
                    <a:pt x="1160" y="427"/>
                  </a:lnTo>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moveTo>
                    <a:pt x="727" y="196"/>
                  </a:moveTo>
                  <a:lnTo>
                    <a:pt x="726" y="196"/>
                  </a:lnTo>
                  <a:lnTo>
                    <a:pt x="1132" y="414"/>
                  </a:lnTo>
                  <a:lnTo>
                    <a:pt x="1158" y="427"/>
                  </a:lnTo>
                  <a:lnTo>
                    <a:pt x="1158" y="425"/>
                  </a:lnTo>
                  <a:lnTo>
                    <a:pt x="1134" y="412"/>
                  </a:lnTo>
                  <a:lnTo>
                    <a:pt x="727" y="196"/>
                  </a:lnTo>
                  <a:moveTo>
                    <a:pt x="359" y="0"/>
                  </a:moveTo>
                  <a:lnTo>
                    <a:pt x="359" y="0"/>
                  </a:lnTo>
                  <a:lnTo>
                    <a:pt x="359" y="0"/>
                  </a:lnTo>
                  <a:lnTo>
                    <a:pt x="359" y="0"/>
                  </a:lnTo>
                  <a:moveTo>
                    <a:pt x="361" y="0"/>
                  </a:moveTo>
                  <a:lnTo>
                    <a:pt x="359" y="0"/>
                  </a:lnTo>
                  <a:lnTo>
                    <a:pt x="378" y="10"/>
                  </a:lnTo>
                  <a:lnTo>
                    <a:pt x="726" y="196"/>
                  </a:lnTo>
                  <a:lnTo>
                    <a:pt x="726" y="196"/>
                  </a:lnTo>
                  <a:lnTo>
                    <a:pt x="378" y="10"/>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57"/>
            <p:cNvSpPr>
              <a:spLocks noEditPoints="1"/>
            </p:cNvSpPr>
            <p:nvPr userDrawn="1"/>
          </p:nvSpPr>
          <p:spPr bwMode="auto">
            <a:xfrm>
              <a:off x="6789738" y="-66675"/>
              <a:ext cx="4403725"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58"/>
            <p:cNvSpPr>
              <a:spLocks noEditPoints="1"/>
            </p:cNvSpPr>
            <p:nvPr userDrawn="1"/>
          </p:nvSpPr>
          <p:spPr bwMode="auto">
            <a:xfrm>
              <a:off x="9725025" y="-184150"/>
              <a:ext cx="3214687" cy="3443288"/>
            </a:xfrm>
            <a:custGeom>
              <a:avLst/>
              <a:gdLst>
                <a:gd name="T0" fmla="*/ 721 w 1077"/>
                <a:gd name="T1" fmla="*/ 1150 h 1154"/>
                <a:gd name="T2" fmla="*/ 723 w 1077"/>
                <a:gd name="T3" fmla="*/ 1153 h 1154"/>
                <a:gd name="T4" fmla="*/ 904 w 1077"/>
                <a:gd name="T5" fmla="*/ 997 h 1154"/>
                <a:gd name="T6" fmla="*/ 737 w 1077"/>
                <a:gd name="T7" fmla="*/ 1142 h 1154"/>
                <a:gd name="T8" fmla="*/ 253 w 1077"/>
                <a:gd name="T9" fmla="*/ 950 h 1154"/>
                <a:gd name="T10" fmla="*/ 254 w 1077"/>
                <a:gd name="T11" fmla="*/ 954 h 1154"/>
                <a:gd name="T12" fmla="*/ 253 w 1077"/>
                <a:gd name="T13" fmla="*/ 950 h 1154"/>
                <a:gd name="T14" fmla="*/ 255 w 1077"/>
                <a:gd name="T15" fmla="*/ 942 h 1154"/>
                <a:gd name="T16" fmla="*/ 597 w 1077"/>
                <a:gd name="T17" fmla="*/ 937 h 1154"/>
                <a:gd name="T18" fmla="*/ 712 w 1077"/>
                <a:gd name="T19" fmla="*/ 1136 h 1154"/>
                <a:gd name="T20" fmla="*/ 574 w 1077"/>
                <a:gd name="T21" fmla="*/ 918 h 1154"/>
                <a:gd name="T22" fmla="*/ 272 w 1077"/>
                <a:gd name="T23" fmla="*/ 952 h 1154"/>
                <a:gd name="T24" fmla="*/ 586 w 1077"/>
                <a:gd name="T25" fmla="*/ 917 h 1154"/>
                <a:gd name="T26" fmla="*/ 590 w 1077"/>
                <a:gd name="T27" fmla="*/ 925 h 1154"/>
                <a:gd name="T28" fmla="*/ 0 w 1077"/>
                <a:gd name="T29" fmla="*/ 756 h 1154"/>
                <a:gd name="T30" fmla="*/ 124 w 1077"/>
                <a:gd name="T31" fmla="*/ 723 h 1154"/>
                <a:gd name="T32" fmla="*/ 26 w 1077"/>
                <a:gd name="T33" fmla="*/ 750 h 1154"/>
                <a:gd name="T34" fmla="*/ 272 w 1077"/>
                <a:gd name="T35" fmla="*/ 682 h 1154"/>
                <a:gd name="T36" fmla="*/ 290 w 1077"/>
                <a:gd name="T37" fmla="*/ 678 h 1154"/>
                <a:gd name="T38" fmla="*/ 255 w 1077"/>
                <a:gd name="T39" fmla="*/ 941 h 1154"/>
                <a:gd name="T40" fmla="*/ 290 w 1077"/>
                <a:gd name="T41" fmla="*/ 677 h 1154"/>
                <a:gd name="T42" fmla="*/ 291 w 1077"/>
                <a:gd name="T43" fmla="*/ 677 h 1154"/>
                <a:gd name="T44" fmla="*/ 279 w 1077"/>
                <a:gd name="T45" fmla="*/ 223 h 1154"/>
                <a:gd name="T46" fmla="*/ 127 w 1077"/>
                <a:gd name="T47" fmla="*/ 248 h 1154"/>
                <a:gd name="T48" fmla="*/ 279 w 1077"/>
                <a:gd name="T49" fmla="*/ 223 h 1154"/>
                <a:gd name="T50" fmla="*/ 282 w 1077"/>
                <a:gd name="T51" fmla="*/ 223 h 1154"/>
                <a:gd name="T52" fmla="*/ 280 w 1077"/>
                <a:gd name="T53" fmla="*/ 223 h 1154"/>
                <a:gd name="T54" fmla="*/ 282 w 1077"/>
                <a:gd name="T55" fmla="*/ 223 h 1154"/>
                <a:gd name="T56" fmla="*/ 283 w 1077"/>
                <a:gd name="T57" fmla="*/ 224 h 1154"/>
                <a:gd name="T58" fmla="*/ 286 w 1077"/>
                <a:gd name="T59" fmla="*/ 217 h 1154"/>
                <a:gd name="T60" fmla="*/ 775 w 1077"/>
                <a:gd name="T61" fmla="*/ 432 h 1154"/>
                <a:gd name="T62" fmla="*/ 501 w 1077"/>
                <a:gd name="T63" fmla="*/ 520 h 1154"/>
                <a:gd name="T64" fmla="*/ 488 w 1077"/>
                <a:gd name="T65" fmla="*/ 493 h 1154"/>
                <a:gd name="T66" fmla="*/ 456 w 1077"/>
                <a:gd name="T67" fmla="*/ 348 h 1154"/>
                <a:gd name="T68" fmla="*/ 578 w 1077"/>
                <a:gd name="T69" fmla="*/ 217 h 1154"/>
                <a:gd name="T70" fmla="*/ 455 w 1077"/>
                <a:gd name="T71" fmla="*/ 349 h 1154"/>
                <a:gd name="T72" fmla="*/ 491 w 1077"/>
                <a:gd name="T73" fmla="*/ 509 h 1154"/>
                <a:gd name="T74" fmla="*/ 622 w 1077"/>
                <a:gd name="T75" fmla="*/ 661 h 1154"/>
                <a:gd name="T76" fmla="*/ 775 w 1077"/>
                <a:gd name="T77" fmla="*/ 432 h 1154"/>
                <a:gd name="T78" fmla="*/ 605 w 1077"/>
                <a:gd name="T79" fmla="*/ 910 h 1154"/>
                <a:gd name="T80" fmla="*/ 608 w 1077"/>
                <a:gd name="T81" fmla="*/ 922 h 1154"/>
                <a:gd name="T82" fmla="*/ 904 w 1077"/>
                <a:gd name="T83" fmla="*/ 997 h 1154"/>
                <a:gd name="T84" fmla="*/ 1054 w 1077"/>
                <a:gd name="T85" fmla="*/ 853 h 1154"/>
                <a:gd name="T86" fmla="*/ 890 w 1077"/>
                <a:gd name="T87" fmla="*/ 596 h 1154"/>
                <a:gd name="T88" fmla="*/ 867 w 1077"/>
                <a:gd name="T89" fmla="*/ 294 h 1154"/>
                <a:gd name="T90" fmla="*/ 874 w 1077"/>
                <a:gd name="T91" fmla="*/ 282 h 1154"/>
                <a:gd name="T92" fmla="*/ 586 w 1077"/>
                <a:gd name="T93" fmla="*/ 210 h 1154"/>
                <a:gd name="T94" fmla="*/ 585 w 1077"/>
                <a:gd name="T95" fmla="*/ 209 h 1154"/>
                <a:gd name="T96" fmla="*/ 866 w 1077"/>
                <a:gd name="T97" fmla="*/ 271 h 1154"/>
                <a:gd name="T98" fmla="*/ 668 w 1077"/>
                <a:gd name="T99" fmla="*/ 0 h 1154"/>
                <a:gd name="T100" fmla="*/ 581 w 1077"/>
                <a:gd name="T101" fmla="*/ 190 h 1154"/>
                <a:gd name="T102" fmla="*/ 399 w 1077"/>
                <a:gd name="T103" fmla="*/ 24 h 1154"/>
                <a:gd name="T104" fmla="*/ 287 w 1077"/>
                <a:gd name="T105" fmla="*/ 214 h 1154"/>
                <a:gd name="T106" fmla="*/ 286 w 1077"/>
                <a:gd name="T107" fmla="*/ 217 h 1154"/>
                <a:gd name="T108" fmla="*/ 294 w 1077"/>
                <a:gd name="T109" fmla="*/ 203 h 1154"/>
                <a:gd name="T110" fmla="*/ 402 w 1077"/>
                <a:gd name="T111" fmla="*/ 20 h 1154"/>
                <a:gd name="T112" fmla="*/ 597 w 1077"/>
                <a:gd name="T113" fmla="*/ 207 h 1154"/>
                <a:gd name="T114" fmla="*/ 679 w 1077"/>
                <a:gd name="T115" fmla="*/ 16 h 1154"/>
                <a:gd name="T116" fmla="*/ 668 w 1077"/>
                <a:gd name="T117" fmla="*/ 0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7" h="1154">
                  <a:moveTo>
                    <a:pt x="727" y="1150"/>
                  </a:moveTo>
                  <a:cubicBezTo>
                    <a:pt x="726" y="1150"/>
                    <a:pt x="726" y="1150"/>
                    <a:pt x="726" y="1150"/>
                  </a:cubicBezTo>
                  <a:cubicBezTo>
                    <a:pt x="722" y="1153"/>
                    <a:pt x="722" y="1153"/>
                    <a:pt x="722" y="1153"/>
                  </a:cubicBezTo>
                  <a:cubicBezTo>
                    <a:pt x="721" y="1150"/>
                    <a:pt x="721" y="1150"/>
                    <a:pt x="721" y="1150"/>
                  </a:cubicBezTo>
                  <a:cubicBezTo>
                    <a:pt x="720" y="1150"/>
                    <a:pt x="720" y="1150"/>
                    <a:pt x="720" y="1150"/>
                  </a:cubicBezTo>
                  <a:cubicBezTo>
                    <a:pt x="722" y="1154"/>
                    <a:pt x="722" y="1154"/>
                    <a:pt x="722" y="1154"/>
                  </a:cubicBezTo>
                  <a:cubicBezTo>
                    <a:pt x="723" y="1153"/>
                    <a:pt x="723" y="1153"/>
                    <a:pt x="723" y="1153"/>
                  </a:cubicBezTo>
                  <a:cubicBezTo>
                    <a:pt x="723" y="1153"/>
                    <a:pt x="723" y="1153"/>
                    <a:pt x="723" y="1153"/>
                  </a:cubicBezTo>
                  <a:cubicBezTo>
                    <a:pt x="723" y="1153"/>
                    <a:pt x="723" y="1153"/>
                    <a:pt x="723" y="1153"/>
                  </a:cubicBezTo>
                  <a:cubicBezTo>
                    <a:pt x="727" y="1150"/>
                    <a:pt x="727" y="1150"/>
                    <a:pt x="727" y="1150"/>
                  </a:cubicBezTo>
                  <a:cubicBezTo>
                    <a:pt x="727" y="1150"/>
                    <a:pt x="727" y="1150"/>
                    <a:pt x="727" y="1150"/>
                  </a:cubicBezTo>
                  <a:moveTo>
                    <a:pt x="904" y="997"/>
                  </a:moveTo>
                  <a:cubicBezTo>
                    <a:pt x="736" y="1141"/>
                    <a:pt x="736" y="1141"/>
                    <a:pt x="736" y="1141"/>
                  </a:cubicBezTo>
                  <a:cubicBezTo>
                    <a:pt x="726" y="1150"/>
                    <a:pt x="726" y="1150"/>
                    <a:pt x="726" y="1150"/>
                  </a:cubicBezTo>
                  <a:cubicBezTo>
                    <a:pt x="727" y="1150"/>
                    <a:pt x="727" y="1150"/>
                    <a:pt x="727" y="1150"/>
                  </a:cubicBezTo>
                  <a:cubicBezTo>
                    <a:pt x="737" y="1142"/>
                    <a:pt x="737" y="1142"/>
                    <a:pt x="737" y="1142"/>
                  </a:cubicBezTo>
                  <a:cubicBezTo>
                    <a:pt x="904" y="998"/>
                    <a:pt x="904" y="998"/>
                    <a:pt x="904" y="998"/>
                  </a:cubicBezTo>
                  <a:cubicBezTo>
                    <a:pt x="904" y="997"/>
                    <a:pt x="904" y="997"/>
                    <a:pt x="904" y="997"/>
                  </a:cubicBezTo>
                  <a:moveTo>
                    <a:pt x="253" y="950"/>
                  </a:moveTo>
                  <a:cubicBezTo>
                    <a:pt x="253" y="950"/>
                    <a:pt x="253" y="950"/>
                    <a:pt x="253" y="950"/>
                  </a:cubicBezTo>
                  <a:cubicBezTo>
                    <a:pt x="252" y="954"/>
                    <a:pt x="252" y="954"/>
                    <a:pt x="252" y="954"/>
                  </a:cubicBezTo>
                  <a:cubicBezTo>
                    <a:pt x="256" y="954"/>
                    <a:pt x="256" y="954"/>
                    <a:pt x="256" y="954"/>
                  </a:cubicBezTo>
                  <a:cubicBezTo>
                    <a:pt x="256" y="953"/>
                    <a:pt x="256" y="953"/>
                    <a:pt x="256" y="953"/>
                  </a:cubicBezTo>
                  <a:cubicBezTo>
                    <a:pt x="254" y="954"/>
                    <a:pt x="254" y="954"/>
                    <a:pt x="254" y="954"/>
                  </a:cubicBezTo>
                  <a:cubicBezTo>
                    <a:pt x="253" y="954"/>
                    <a:pt x="253" y="954"/>
                    <a:pt x="253" y="954"/>
                  </a:cubicBezTo>
                  <a:cubicBezTo>
                    <a:pt x="252" y="954"/>
                    <a:pt x="252" y="954"/>
                    <a:pt x="252" y="954"/>
                  </a:cubicBezTo>
                  <a:cubicBezTo>
                    <a:pt x="253" y="953"/>
                    <a:pt x="253" y="953"/>
                    <a:pt x="253" y="953"/>
                  </a:cubicBezTo>
                  <a:cubicBezTo>
                    <a:pt x="253" y="950"/>
                    <a:pt x="253" y="950"/>
                    <a:pt x="253" y="950"/>
                  </a:cubicBezTo>
                  <a:moveTo>
                    <a:pt x="254" y="941"/>
                  </a:moveTo>
                  <a:cubicBezTo>
                    <a:pt x="253" y="950"/>
                    <a:pt x="253" y="950"/>
                    <a:pt x="253" y="950"/>
                  </a:cubicBezTo>
                  <a:cubicBezTo>
                    <a:pt x="254" y="949"/>
                    <a:pt x="254" y="949"/>
                    <a:pt x="254" y="949"/>
                  </a:cubicBezTo>
                  <a:cubicBezTo>
                    <a:pt x="255" y="942"/>
                    <a:pt x="255" y="942"/>
                    <a:pt x="255" y="942"/>
                  </a:cubicBezTo>
                  <a:cubicBezTo>
                    <a:pt x="254" y="941"/>
                    <a:pt x="254" y="941"/>
                    <a:pt x="254" y="941"/>
                  </a:cubicBezTo>
                  <a:moveTo>
                    <a:pt x="591" y="925"/>
                  </a:moveTo>
                  <a:cubicBezTo>
                    <a:pt x="591" y="926"/>
                    <a:pt x="591" y="926"/>
                    <a:pt x="591" y="926"/>
                  </a:cubicBezTo>
                  <a:cubicBezTo>
                    <a:pt x="597" y="937"/>
                    <a:pt x="597" y="937"/>
                    <a:pt x="597" y="937"/>
                  </a:cubicBezTo>
                  <a:cubicBezTo>
                    <a:pt x="712" y="1136"/>
                    <a:pt x="712" y="1136"/>
                    <a:pt x="712" y="1136"/>
                  </a:cubicBezTo>
                  <a:cubicBezTo>
                    <a:pt x="720" y="1150"/>
                    <a:pt x="720" y="1150"/>
                    <a:pt x="720" y="1150"/>
                  </a:cubicBezTo>
                  <a:cubicBezTo>
                    <a:pt x="720" y="1150"/>
                    <a:pt x="720" y="1150"/>
                    <a:pt x="720" y="1150"/>
                  </a:cubicBezTo>
                  <a:cubicBezTo>
                    <a:pt x="712" y="1136"/>
                    <a:pt x="712" y="1136"/>
                    <a:pt x="712" y="1136"/>
                  </a:cubicBezTo>
                  <a:cubicBezTo>
                    <a:pt x="598" y="937"/>
                    <a:pt x="598" y="937"/>
                    <a:pt x="598" y="937"/>
                  </a:cubicBezTo>
                  <a:cubicBezTo>
                    <a:pt x="591" y="925"/>
                    <a:pt x="591" y="925"/>
                    <a:pt x="591" y="925"/>
                  </a:cubicBezTo>
                  <a:moveTo>
                    <a:pt x="574" y="918"/>
                  </a:moveTo>
                  <a:cubicBezTo>
                    <a:pt x="574" y="918"/>
                    <a:pt x="574" y="918"/>
                    <a:pt x="574" y="918"/>
                  </a:cubicBezTo>
                  <a:cubicBezTo>
                    <a:pt x="273" y="952"/>
                    <a:pt x="273" y="952"/>
                    <a:pt x="273" y="952"/>
                  </a:cubicBezTo>
                  <a:cubicBezTo>
                    <a:pt x="256" y="953"/>
                    <a:pt x="256" y="953"/>
                    <a:pt x="256" y="953"/>
                  </a:cubicBezTo>
                  <a:cubicBezTo>
                    <a:pt x="256" y="954"/>
                    <a:pt x="256" y="954"/>
                    <a:pt x="256" y="954"/>
                  </a:cubicBezTo>
                  <a:cubicBezTo>
                    <a:pt x="272" y="952"/>
                    <a:pt x="272" y="952"/>
                    <a:pt x="272" y="952"/>
                  </a:cubicBezTo>
                  <a:cubicBezTo>
                    <a:pt x="574" y="919"/>
                    <a:pt x="574" y="919"/>
                    <a:pt x="574" y="919"/>
                  </a:cubicBezTo>
                  <a:cubicBezTo>
                    <a:pt x="575" y="919"/>
                    <a:pt x="575" y="919"/>
                    <a:pt x="575" y="919"/>
                  </a:cubicBezTo>
                  <a:cubicBezTo>
                    <a:pt x="574" y="918"/>
                    <a:pt x="574" y="918"/>
                    <a:pt x="574" y="918"/>
                  </a:cubicBezTo>
                  <a:moveTo>
                    <a:pt x="586" y="917"/>
                  </a:moveTo>
                  <a:cubicBezTo>
                    <a:pt x="575" y="918"/>
                    <a:pt x="575" y="918"/>
                    <a:pt x="575" y="918"/>
                  </a:cubicBezTo>
                  <a:cubicBezTo>
                    <a:pt x="576" y="919"/>
                    <a:pt x="576" y="919"/>
                    <a:pt x="576" y="919"/>
                  </a:cubicBezTo>
                  <a:cubicBezTo>
                    <a:pt x="586" y="918"/>
                    <a:pt x="586" y="918"/>
                    <a:pt x="586" y="918"/>
                  </a:cubicBezTo>
                  <a:cubicBezTo>
                    <a:pt x="590" y="925"/>
                    <a:pt x="590" y="925"/>
                    <a:pt x="590" y="925"/>
                  </a:cubicBezTo>
                  <a:cubicBezTo>
                    <a:pt x="591" y="925"/>
                    <a:pt x="591" y="925"/>
                    <a:pt x="591" y="925"/>
                  </a:cubicBezTo>
                  <a:cubicBezTo>
                    <a:pt x="586" y="917"/>
                    <a:pt x="586" y="917"/>
                    <a:pt x="586" y="917"/>
                  </a:cubicBezTo>
                  <a:moveTo>
                    <a:pt x="11" y="753"/>
                  </a:moveTo>
                  <a:cubicBezTo>
                    <a:pt x="0" y="756"/>
                    <a:pt x="0" y="756"/>
                    <a:pt x="0" y="756"/>
                  </a:cubicBezTo>
                  <a:cubicBezTo>
                    <a:pt x="0" y="757"/>
                    <a:pt x="0" y="757"/>
                    <a:pt x="0" y="757"/>
                  </a:cubicBezTo>
                  <a:cubicBezTo>
                    <a:pt x="11" y="754"/>
                    <a:pt x="11" y="754"/>
                    <a:pt x="11" y="754"/>
                  </a:cubicBezTo>
                  <a:cubicBezTo>
                    <a:pt x="11" y="753"/>
                    <a:pt x="11" y="753"/>
                    <a:pt x="11" y="753"/>
                  </a:cubicBezTo>
                  <a:moveTo>
                    <a:pt x="124" y="723"/>
                  </a:moveTo>
                  <a:cubicBezTo>
                    <a:pt x="26" y="749"/>
                    <a:pt x="26" y="749"/>
                    <a:pt x="26" y="749"/>
                  </a:cubicBezTo>
                  <a:cubicBezTo>
                    <a:pt x="12" y="753"/>
                    <a:pt x="12" y="753"/>
                    <a:pt x="12" y="753"/>
                  </a:cubicBezTo>
                  <a:cubicBezTo>
                    <a:pt x="12" y="754"/>
                    <a:pt x="12" y="754"/>
                    <a:pt x="12" y="754"/>
                  </a:cubicBezTo>
                  <a:cubicBezTo>
                    <a:pt x="26" y="750"/>
                    <a:pt x="26" y="750"/>
                    <a:pt x="26" y="750"/>
                  </a:cubicBezTo>
                  <a:cubicBezTo>
                    <a:pt x="124" y="723"/>
                    <a:pt x="124" y="723"/>
                    <a:pt x="124" y="723"/>
                  </a:cubicBezTo>
                  <a:cubicBezTo>
                    <a:pt x="124" y="723"/>
                    <a:pt x="124" y="723"/>
                    <a:pt x="124" y="723"/>
                  </a:cubicBezTo>
                  <a:moveTo>
                    <a:pt x="290" y="677"/>
                  </a:moveTo>
                  <a:cubicBezTo>
                    <a:pt x="272" y="682"/>
                    <a:pt x="272" y="682"/>
                    <a:pt x="272" y="682"/>
                  </a:cubicBezTo>
                  <a:cubicBezTo>
                    <a:pt x="125" y="722"/>
                    <a:pt x="125" y="722"/>
                    <a:pt x="125" y="722"/>
                  </a:cubicBezTo>
                  <a:cubicBezTo>
                    <a:pt x="125" y="723"/>
                    <a:pt x="125" y="723"/>
                    <a:pt x="125" y="723"/>
                  </a:cubicBezTo>
                  <a:cubicBezTo>
                    <a:pt x="272" y="683"/>
                    <a:pt x="272" y="683"/>
                    <a:pt x="272" y="683"/>
                  </a:cubicBezTo>
                  <a:cubicBezTo>
                    <a:pt x="290" y="678"/>
                    <a:pt x="290" y="678"/>
                    <a:pt x="290" y="678"/>
                  </a:cubicBezTo>
                  <a:cubicBezTo>
                    <a:pt x="288" y="693"/>
                    <a:pt x="288" y="693"/>
                    <a:pt x="288" y="693"/>
                  </a:cubicBezTo>
                  <a:cubicBezTo>
                    <a:pt x="256" y="930"/>
                    <a:pt x="256" y="930"/>
                    <a:pt x="256" y="930"/>
                  </a:cubicBezTo>
                  <a:cubicBezTo>
                    <a:pt x="254" y="940"/>
                    <a:pt x="254" y="940"/>
                    <a:pt x="254" y="940"/>
                  </a:cubicBezTo>
                  <a:cubicBezTo>
                    <a:pt x="255" y="941"/>
                    <a:pt x="255" y="941"/>
                    <a:pt x="255" y="941"/>
                  </a:cubicBezTo>
                  <a:cubicBezTo>
                    <a:pt x="256" y="930"/>
                    <a:pt x="256" y="930"/>
                    <a:pt x="256" y="930"/>
                  </a:cubicBezTo>
                  <a:cubicBezTo>
                    <a:pt x="289" y="693"/>
                    <a:pt x="289" y="693"/>
                    <a:pt x="289" y="693"/>
                  </a:cubicBezTo>
                  <a:cubicBezTo>
                    <a:pt x="291" y="678"/>
                    <a:pt x="291" y="678"/>
                    <a:pt x="291" y="678"/>
                  </a:cubicBezTo>
                  <a:cubicBezTo>
                    <a:pt x="290" y="677"/>
                    <a:pt x="290" y="677"/>
                    <a:pt x="290" y="677"/>
                  </a:cubicBezTo>
                  <a:moveTo>
                    <a:pt x="291" y="677"/>
                  </a:moveTo>
                  <a:cubicBezTo>
                    <a:pt x="290" y="677"/>
                    <a:pt x="290" y="677"/>
                    <a:pt x="290" y="677"/>
                  </a:cubicBezTo>
                  <a:cubicBezTo>
                    <a:pt x="291" y="678"/>
                    <a:pt x="291" y="678"/>
                    <a:pt x="291" y="678"/>
                  </a:cubicBezTo>
                  <a:cubicBezTo>
                    <a:pt x="291" y="677"/>
                    <a:pt x="291" y="677"/>
                    <a:pt x="291" y="677"/>
                  </a:cubicBezTo>
                  <a:moveTo>
                    <a:pt x="127" y="248"/>
                  </a:moveTo>
                  <a:cubicBezTo>
                    <a:pt x="127" y="248"/>
                    <a:pt x="127" y="248"/>
                    <a:pt x="127" y="248"/>
                  </a:cubicBezTo>
                  <a:cubicBezTo>
                    <a:pt x="127" y="248"/>
                    <a:pt x="127" y="248"/>
                    <a:pt x="127" y="248"/>
                  </a:cubicBezTo>
                  <a:moveTo>
                    <a:pt x="279" y="223"/>
                  </a:moveTo>
                  <a:cubicBezTo>
                    <a:pt x="277" y="223"/>
                    <a:pt x="273" y="223"/>
                    <a:pt x="268" y="224"/>
                  </a:cubicBezTo>
                  <a:cubicBezTo>
                    <a:pt x="239" y="228"/>
                    <a:pt x="175" y="239"/>
                    <a:pt x="144" y="244"/>
                  </a:cubicBezTo>
                  <a:cubicBezTo>
                    <a:pt x="133" y="246"/>
                    <a:pt x="127" y="247"/>
                    <a:pt x="127" y="247"/>
                  </a:cubicBezTo>
                  <a:cubicBezTo>
                    <a:pt x="127" y="248"/>
                    <a:pt x="127" y="248"/>
                    <a:pt x="127" y="248"/>
                  </a:cubicBezTo>
                  <a:cubicBezTo>
                    <a:pt x="127" y="248"/>
                    <a:pt x="134" y="247"/>
                    <a:pt x="144" y="245"/>
                  </a:cubicBezTo>
                  <a:cubicBezTo>
                    <a:pt x="146" y="245"/>
                    <a:pt x="147" y="244"/>
                    <a:pt x="149" y="244"/>
                  </a:cubicBezTo>
                  <a:cubicBezTo>
                    <a:pt x="181" y="238"/>
                    <a:pt x="241" y="228"/>
                    <a:pt x="268" y="225"/>
                  </a:cubicBezTo>
                  <a:cubicBezTo>
                    <a:pt x="273" y="224"/>
                    <a:pt x="276" y="224"/>
                    <a:pt x="279" y="223"/>
                  </a:cubicBezTo>
                  <a:cubicBezTo>
                    <a:pt x="279" y="223"/>
                    <a:pt x="279" y="223"/>
                    <a:pt x="279" y="223"/>
                  </a:cubicBezTo>
                  <a:moveTo>
                    <a:pt x="286" y="217"/>
                  </a:moveTo>
                  <a:cubicBezTo>
                    <a:pt x="285" y="219"/>
                    <a:pt x="284" y="220"/>
                    <a:pt x="284" y="221"/>
                  </a:cubicBezTo>
                  <a:cubicBezTo>
                    <a:pt x="283" y="222"/>
                    <a:pt x="283" y="222"/>
                    <a:pt x="282" y="223"/>
                  </a:cubicBezTo>
                  <a:cubicBezTo>
                    <a:pt x="282" y="223"/>
                    <a:pt x="282" y="223"/>
                    <a:pt x="282" y="223"/>
                  </a:cubicBezTo>
                  <a:cubicBezTo>
                    <a:pt x="282" y="223"/>
                    <a:pt x="282" y="223"/>
                    <a:pt x="281" y="223"/>
                  </a:cubicBezTo>
                  <a:cubicBezTo>
                    <a:pt x="281" y="223"/>
                    <a:pt x="280" y="223"/>
                    <a:pt x="280" y="223"/>
                  </a:cubicBezTo>
                  <a:cubicBezTo>
                    <a:pt x="280" y="223"/>
                    <a:pt x="280" y="223"/>
                    <a:pt x="280" y="223"/>
                  </a:cubicBezTo>
                  <a:cubicBezTo>
                    <a:pt x="280" y="223"/>
                    <a:pt x="281" y="223"/>
                    <a:pt x="281" y="223"/>
                  </a:cubicBezTo>
                  <a:cubicBezTo>
                    <a:pt x="281" y="223"/>
                    <a:pt x="281" y="223"/>
                    <a:pt x="281" y="223"/>
                  </a:cubicBezTo>
                  <a:cubicBezTo>
                    <a:pt x="281" y="223"/>
                    <a:pt x="282" y="223"/>
                    <a:pt x="282" y="223"/>
                  </a:cubicBezTo>
                  <a:cubicBezTo>
                    <a:pt x="282" y="223"/>
                    <a:pt x="282" y="223"/>
                    <a:pt x="282" y="223"/>
                  </a:cubicBezTo>
                  <a:cubicBezTo>
                    <a:pt x="282" y="223"/>
                    <a:pt x="282" y="223"/>
                    <a:pt x="282" y="223"/>
                  </a:cubicBezTo>
                  <a:cubicBezTo>
                    <a:pt x="282" y="224"/>
                    <a:pt x="282" y="224"/>
                    <a:pt x="282" y="224"/>
                  </a:cubicBezTo>
                  <a:cubicBezTo>
                    <a:pt x="283" y="224"/>
                    <a:pt x="283" y="224"/>
                    <a:pt x="283" y="224"/>
                  </a:cubicBezTo>
                  <a:cubicBezTo>
                    <a:pt x="283" y="224"/>
                    <a:pt x="283" y="224"/>
                    <a:pt x="283" y="224"/>
                  </a:cubicBezTo>
                  <a:cubicBezTo>
                    <a:pt x="283" y="224"/>
                    <a:pt x="283" y="224"/>
                    <a:pt x="283" y="224"/>
                  </a:cubicBezTo>
                  <a:cubicBezTo>
                    <a:pt x="283" y="223"/>
                    <a:pt x="283" y="223"/>
                    <a:pt x="283" y="223"/>
                  </a:cubicBezTo>
                  <a:cubicBezTo>
                    <a:pt x="283" y="223"/>
                    <a:pt x="284" y="221"/>
                    <a:pt x="286" y="218"/>
                  </a:cubicBezTo>
                  <a:cubicBezTo>
                    <a:pt x="286" y="217"/>
                    <a:pt x="286" y="217"/>
                    <a:pt x="286" y="217"/>
                  </a:cubicBezTo>
                  <a:moveTo>
                    <a:pt x="578" y="218"/>
                  </a:moveTo>
                  <a:cubicBezTo>
                    <a:pt x="585" y="210"/>
                    <a:pt x="585" y="210"/>
                    <a:pt x="585" y="210"/>
                  </a:cubicBezTo>
                  <a:cubicBezTo>
                    <a:pt x="595" y="221"/>
                    <a:pt x="595" y="221"/>
                    <a:pt x="595" y="221"/>
                  </a:cubicBezTo>
                  <a:cubicBezTo>
                    <a:pt x="775" y="432"/>
                    <a:pt x="775" y="432"/>
                    <a:pt x="775" y="432"/>
                  </a:cubicBezTo>
                  <a:cubicBezTo>
                    <a:pt x="634" y="643"/>
                    <a:pt x="634" y="643"/>
                    <a:pt x="634" y="643"/>
                  </a:cubicBezTo>
                  <a:cubicBezTo>
                    <a:pt x="622" y="661"/>
                    <a:pt x="622" y="661"/>
                    <a:pt x="622" y="661"/>
                  </a:cubicBezTo>
                  <a:cubicBezTo>
                    <a:pt x="610" y="646"/>
                    <a:pt x="610" y="646"/>
                    <a:pt x="610" y="646"/>
                  </a:cubicBezTo>
                  <a:cubicBezTo>
                    <a:pt x="501" y="520"/>
                    <a:pt x="501" y="520"/>
                    <a:pt x="501" y="520"/>
                  </a:cubicBezTo>
                  <a:cubicBezTo>
                    <a:pt x="492" y="509"/>
                    <a:pt x="492" y="509"/>
                    <a:pt x="492" y="509"/>
                  </a:cubicBezTo>
                  <a:cubicBezTo>
                    <a:pt x="492" y="508"/>
                    <a:pt x="492" y="508"/>
                    <a:pt x="492" y="508"/>
                  </a:cubicBezTo>
                  <a:cubicBezTo>
                    <a:pt x="492" y="508"/>
                    <a:pt x="492" y="508"/>
                    <a:pt x="492" y="508"/>
                  </a:cubicBezTo>
                  <a:cubicBezTo>
                    <a:pt x="488" y="493"/>
                    <a:pt x="488" y="493"/>
                    <a:pt x="488" y="493"/>
                  </a:cubicBezTo>
                  <a:cubicBezTo>
                    <a:pt x="459" y="363"/>
                    <a:pt x="459" y="363"/>
                    <a:pt x="459" y="363"/>
                  </a:cubicBezTo>
                  <a:cubicBezTo>
                    <a:pt x="456" y="348"/>
                    <a:pt x="456" y="348"/>
                    <a:pt x="456" y="348"/>
                  </a:cubicBezTo>
                  <a:cubicBezTo>
                    <a:pt x="456" y="348"/>
                    <a:pt x="456" y="348"/>
                    <a:pt x="456" y="348"/>
                  </a:cubicBezTo>
                  <a:cubicBezTo>
                    <a:pt x="456" y="348"/>
                    <a:pt x="456" y="348"/>
                    <a:pt x="456" y="348"/>
                  </a:cubicBezTo>
                  <a:cubicBezTo>
                    <a:pt x="465" y="339"/>
                    <a:pt x="465" y="339"/>
                    <a:pt x="465" y="339"/>
                  </a:cubicBezTo>
                  <a:cubicBezTo>
                    <a:pt x="578" y="218"/>
                    <a:pt x="578" y="218"/>
                    <a:pt x="578" y="218"/>
                  </a:cubicBezTo>
                  <a:moveTo>
                    <a:pt x="585" y="209"/>
                  </a:moveTo>
                  <a:cubicBezTo>
                    <a:pt x="578" y="217"/>
                    <a:pt x="578" y="217"/>
                    <a:pt x="578" y="217"/>
                  </a:cubicBezTo>
                  <a:cubicBezTo>
                    <a:pt x="464" y="338"/>
                    <a:pt x="464" y="338"/>
                    <a:pt x="464" y="338"/>
                  </a:cubicBezTo>
                  <a:cubicBezTo>
                    <a:pt x="456" y="348"/>
                    <a:pt x="456" y="348"/>
                    <a:pt x="456" y="348"/>
                  </a:cubicBezTo>
                  <a:cubicBezTo>
                    <a:pt x="455" y="348"/>
                    <a:pt x="455" y="348"/>
                    <a:pt x="455" y="348"/>
                  </a:cubicBezTo>
                  <a:cubicBezTo>
                    <a:pt x="455" y="349"/>
                    <a:pt x="455" y="349"/>
                    <a:pt x="455" y="349"/>
                  </a:cubicBezTo>
                  <a:cubicBezTo>
                    <a:pt x="459" y="364"/>
                    <a:pt x="459" y="364"/>
                    <a:pt x="459" y="364"/>
                  </a:cubicBezTo>
                  <a:cubicBezTo>
                    <a:pt x="488" y="493"/>
                    <a:pt x="488" y="493"/>
                    <a:pt x="488" y="493"/>
                  </a:cubicBezTo>
                  <a:cubicBezTo>
                    <a:pt x="491" y="508"/>
                    <a:pt x="491" y="508"/>
                    <a:pt x="491" y="508"/>
                  </a:cubicBezTo>
                  <a:cubicBezTo>
                    <a:pt x="491" y="509"/>
                    <a:pt x="491" y="509"/>
                    <a:pt x="491" y="509"/>
                  </a:cubicBezTo>
                  <a:cubicBezTo>
                    <a:pt x="491" y="509"/>
                    <a:pt x="491" y="509"/>
                    <a:pt x="491" y="509"/>
                  </a:cubicBezTo>
                  <a:cubicBezTo>
                    <a:pt x="501" y="520"/>
                    <a:pt x="501" y="520"/>
                    <a:pt x="501" y="520"/>
                  </a:cubicBezTo>
                  <a:cubicBezTo>
                    <a:pt x="609" y="646"/>
                    <a:pt x="609" y="646"/>
                    <a:pt x="609" y="646"/>
                  </a:cubicBezTo>
                  <a:cubicBezTo>
                    <a:pt x="622" y="661"/>
                    <a:pt x="622" y="661"/>
                    <a:pt x="622" y="661"/>
                  </a:cubicBezTo>
                  <a:cubicBezTo>
                    <a:pt x="623" y="660"/>
                    <a:pt x="623" y="660"/>
                    <a:pt x="623" y="660"/>
                  </a:cubicBezTo>
                  <a:cubicBezTo>
                    <a:pt x="623" y="661"/>
                    <a:pt x="623" y="661"/>
                    <a:pt x="623" y="661"/>
                  </a:cubicBezTo>
                  <a:cubicBezTo>
                    <a:pt x="634" y="644"/>
                    <a:pt x="634" y="644"/>
                    <a:pt x="634" y="644"/>
                  </a:cubicBezTo>
                  <a:cubicBezTo>
                    <a:pt x="775" y="432"/>
                    <a:pt x="775" y="432"/>
                    <a:pt x="775" y="432"/>
                  </a:cubicBezTo>
                  <a:cubicBezTo>
                    <a:pt x="890" y="568"/>
                    <a:pt x="890" y="568"/>
                    <a:pt x="890" y="568"/>
                  </a:cubicBezTo>
                  <a:cubicBezTo>
                    <a:pt x="903" y="582"/>
                    <a:pt x="903" y="582"/>
                    <a:pt x="903" y="582"/>
                  </a:cubicBezTo>
                  <a:cubicBezTo>
                    <a:pt x="890" y="596"/>
                    <a:pt x="890" y="596"/>
                    <a:pt x="890" y="596"/>
                  </a:cubicBezTo>
                  <a:cubicBezTo>
                    <a:pt x="605" y="910"/>
                    <a:pt x="605" y="910"/>
                    <a:pt x="605" y="910"/>
                  </a:cubicBezTo>
                  <a:cubicBezTo>
                    <a:pt x="593" y="923"/>
                    <a:pt x="593" y="923"/>
                    <a:pt x="593" y="923"/>
                  </a:cubicBezTo>
                  <a:cubicBezTo>
                    <a:pt x="593" y="924"/>
                    <a:pt x="593" y="924"/>
                    <a:pt x="593" y="924"/>
                  </a:cubicBezTo>
                  <a:cubicBezTo>
                    <a:pt x="593" y="924"/>
                    <a:pt x="593" y="924"/>
                    <a:pt x="593" y="924"/>
                  </a:cubicBezTo>
                  <a:cubicBezTo>
                    <a:pt x="608" y="922"/>
                    <a:pt x="608" y="922"/>
                    <a:pt x="608" y="922"/>
                  </a:cubicBezTo>
                  <a:cubicBezTo>
                    <a:pt x="1054" y="853"/>
                    <a:pt x="1054" y="853"/>
                    <a:pt x="1054" y="853"/>
                  </a:cubicBezTo>
                  <a:cubicBezTo>
                    <a:pt x="1075" y="850"/>
                    <a:pt x="1075" y="850"/>
                    <a:pt x="1075" y="850"/>
                  </a:cubicBezTo>
                  <a:cubicBezTo>
                    <a:pt x="1060" y="863"/>
                    <a:pt x="1060" y="863"/>
                    <a:pt x="1060" y="863"/>
                  </a:cubicBezTo>
                  <a:cubicBezTo>
                    <a:pt x="904" y="997"/>
                    <a:pt x="904" y="997"/>
                    <a:pt x="904" y="997"/>
                  </a:cubicBezTo>
                  <a:cubicBezTo>
                    <a:pt x="905" y="997"/>
                    <a:pt x="905" y="997"/>
                    <a:pt x="905" y="997"/>
                  </a:cubicBezTo>
                  <a:cubicBezTo>
                    <a:pt x="1060" y="864"/>
                    <a:pt x="1060" y="864"/>
                    <a:pt x="1060" y="864"/>
                  </a:cubicBezTo>
                  <a:cubicBezTo>
                    <a:pt x="1077" y="849"/>
                    <a:pt x="1077" y="849"/>
                    <a:pt x="1077" y="849"/>
                  </a:cubicBezTo>
                  <a:cubicBezTo>
                    <a:pt x="1054" y="853"/>
                    <a:pt x="1054" y="853"/>
                    <a:pt x="1054" y="853"/>
                  </a:cubicBezTo>
                  <a:cubicBezTo>
                    <a:pt x="608" y="921"/>
                    <a:pt x="608" y="921"/>
                    <a:pt x="608" y="921"/>
                  </a:cubicBezTo>
                  <a:cubicBezTo>
                    <a:pt x="594" y="923"/>
                    <a:pt x="594" y="923"/>
                    <a:pt x="594" y="923"/>
                  </a:cubicBezTo>
                  <a:cubicBezTo>
                    <a:pt x="605" y="911"/>
                    <a:pt x="605" y="911"/>
                    <a:pt x="605" y="911"/>
                  </a:cubicBezTo>
                  <a:cubicBezTo>
                    <a:pt x="890" y="596"/>
                    <a:pt x="890" y="596"/>
                    <a:pt x="890" y="596"/>
                  </a:cubicBezTo>
                  <a:cubicBezTo>
                    <a:pt x="903" y="582"/>
                    <a:pt x="903" y="582"/>
                    <a:pt x="903" y="582"/>
                  </a:cubicBezTo>
                  <a:cubicBezTo>
                    <a:pt x="891" y="567"/>
                    <a:pt x="891" y="567"/>
                    <a:pt x="891" y="567"/>
                  </a:cubicBezTo>
                  <a:cubicBezTo>
                    <a:pt x="775" y="432"/>
                    <a:pt x="775" y="432"/>
                    <a:pt x="775" y="432"/>
                  </a:cubicBezTo>
                  <a:cubicBezTo>
                    <a:pt x="867" y="294"/>
                    <a:pt x="867" y="294"/>
                    <a:pt x="867" y="294"/>
                  </a:cubicBezTo>
                  <a:cubicBezTo>
                    <a:pt x="875" y="282"/>
                    <a:pt x="875" y="282"/>
                    <a:pt x="875" y="282"/>
                  </a:cubicBezTo>
                  <a:cubicBezTo>
                    <a:pt x="867" y="272"/>
                    <a:pt x="867" y="272"/>
                    <a:pt x="867" y="272"/>
                  </a:cubicBezTo>
                  <a:cubicBezTo>
                    <a:pt x="866" y="271"/>
                    <a:pt x="866" y="271"/>
                    <a:pt x="866" y="271"/>
                  </a:cubicBezTo>
                  <a:cubicBezTo>
                    <a:pt x="874" y="282"/>
                    <a:pt x="874" y="282"/>
                    <a:pt x="874" y="282"/>
                  </a:cubicBezTo>
                  <a:cubicBezTo>
                    <a:pt x="866" y="294"/>
                    <a:pt x="866" y="294"/>
                    <a:pt x="866" y="294"/>
                  </a:cubicBezTo>
                  <a:cubicBezTo>
                    <a:pt x="775" y="431"/>
                    <a:pt x="775" y="431"/>
                    <a:pt x="775" y="431"/>
                  </a:cubicBezTo>
                  <a:cubicBezTo>
                    <a:pt x="595" y="221"/>
                    <a:pt x="595" y="221"/>
                    <a:pt x="595" y="221"/>
                  </a:cubicBezTo>
                  <a:cubicBezTo>
                    <a:pt x="586" y="210"/>
                    <a:pt x="586" y="210"/>
                    <a:pt x="586" y="210"/>
                  </a:cubicBezTo>
                  <a:cubicBezTo>
                    <a:pt x="585" y="210"/>
                    <a:pt x="585" y="210"/>
                    <a:pt x="585" y="210"/>
                  </a:cubicBezTo>
                  <a:cubicBezTo>
                    <a:pt x="585" y="209"/>
                    <a:pt x="585" y="209"/>
                    <a:pt x="585" y="209"/>
                  </a:cubicBezTo>
                  <a:cubicBezTo>
                    <a:pt x="585" y="209"/>
                    <a:pt x="585" y="209"/>
                    <a:pt x="585" y="209"/>
                  </a:cubicBezTo>
                  <a:cubicBezTo>
                    <a:pt x="585" y="209"/>
                    <a:pt x="585" y="209"/>
                    <a:pt x="585" y="209"/>
                  </a:cubicBezTo>
                  <a:moveTo>
                    <a:pt x="752" y="114"/>
                  </a:moveTo>
                  <a:cubicBezTo>
                    <a:pt x="751" y="115"/>
                    <a:pt x="751" y="115"/>
                    <a:pt x="751" y="115"/>
                  </a:cubicBezTo>
                  <a:cubicBezTo>
                    <a:pt x="862" y="266"/>
                    <a:pt x="862" y="266"/>
                    <a:pt x="862" y="266"/>
                  </a:cubicBezTo>
                  <a:cubicBezTo>
                    <a:pt x="866" y="271"/>
                    <a:pt x="866" y="271"/>
                    <a:pt x="866" y="271"/>
                  </a:cubicBezTo>
                  <a:cubicBezTo>
                    <a:pt x="866" y="271"/>
                    <a:pt x="866" y="271"/>
                    <a:pt x="866" y="271"/>
                  </a:cubicBezTo>
                  <a:cubicBezTo>
                    <a:pt x="863" y="266"/>
                    <a:pt x="863" y="266"/>
                    <a:pt x="863" y="266"/>
                  </a:cubicBezTo>
                  <a:cubicBezTo>
                    <a:pt x="752" y="114"/>
                    <a:pt x="752" y="114"/>
                    <a:pt x="752" y="114"/>
                  </a:cubicBezTo>
                  <a:moveTo>
                    <a:pt x="668" y="0"/>
                  </a:moveTo>
                  <a:cubicBezTo>
                    <a:pt x="662" y="19"/>
                    <a:pt x="662" y="19"/>
                    <a:pt x="662" y="19"/>
                  </a:cubicBezTo>
                  <a:cubicBezTo>
                    <a:pt x="601" y="192"/>
                    <a:pt x="601" y="192"/>
                    <a:pt x="601" y="192"/>
                  </a:cubicBezTo>
                  <a:cubicBezTo>
                    <a:pt x="596" y="206"/>
                    <a:pt x="596" y="206"/>
                    <a:pt x="596" y="206"/>
                  </a:cubicBezTo>
                  <a:cubicBezTo>
                    <a:pt x="581" y="190"/>
                    <a:pt x="581" y="190"/>
                    <a:pt x="581" y="190"/>
                  </a:cubicBezTo>
                  <a:cubicBezTo>
                    <a:pt x="419" y="25"/>
                    <a:pt x="419" y="25"/>
                    <a:pt x="419" y="25"/>
                  </a:cubicBezTo>
                  <a:cubicBezTo>
                    <a:pt x="406" y="12"/>
                    <a:pt x="406" y="12"/>
                    <a:pt x="406" y="12"/>
                  </a:cubicBezTo>
                  <a:cubicBezTo>
                    <a:pt x="406" y="13"/>
                    <a:pt x="406" y="13"/>
                    <a:pt x="406" y="13"/>
                  </a:cubicBezTo>
                  <a:cubicBezTo>
                    <a:pt x="406" y="13"/>
                    <a:pt x="403" y="17"/>
                    <a:pt x="399" y="24"/>
                  </a:cubicBezTo>
                  <a:cubicBezTo>
                    <a:pt x="389" y="42"/>
                    <a:pt x="366" y="80"/>
                    <a:pt x="344" y="118"/>
                  </a:cubicBezTo>
                  <a:cubicBezTo>
                    <a:pt x="328" y="144"/>
                    <a:pt x="313" y="170"/>
                    <a:pt x="301" y="190"/>
                  </a:cubicBezTo>
                  <a:cubicBezTo>
                    <a:pt x="299" y="195"/>
                    <a:pt x="296" y="199"/>
                    <a:pt x="294" y="203"/>
                  </a:cubicBezTo>
                  <a:cubicBezTo>
                    <a:pt x="291" y="207"/>
                    <a:pt x="289" y="211"/>
                    <a:pt x="287" y="214"/>
                  </a:cubicBezTo>
                  <a:cubicBezTo>
                    <a:pt x="287" y="214"/>
                    <a:pt x="287" y="215"/>
                    <a:pt x="287" y="215"/>
                  </a:cubicBezTo>
                  <a:cubicBezTo>
                    <a:pt x="287" y="216"/>
                    <a:pt x="286" y="216"/>
                    <a:pt x="286" y="216"/>
                  </a:cubicBezTo>
                  <a:cubicBezTo>
                    <a:pt x="286" y="216"/>
                    <a:pt x="286" y="216"/>
                    <a:pt x="286" y="216"/>
                  </a:cubicBezTo>
                  <a:cubicBezTo>
                    <a:pt x="286" y="217"/>
                    <a:pt x="286" y="217"/>
                    <a:pt x="286" y="217"/>
                  </a:cubicBezTo>
                  <a:cubicBezTo>
                    <a:pt x="286" y="217"/>
                    <a:pt x="287" y="217"/>
                    <a:pt x="287" y="216"/>
                  </a:cubicBezTo>
                  <a:cubicBezTo>
                    <a:pt x="287" y="216"/>
                    <a:pt x="287" y="216"/>
                    <a:pt x="287" y="216"/>
                  </a:cubicBezTo>
                  <a:cubicBezTo>
                    <a:pt x="287" y="215"/>
                    <a:pt x="288" y="214"/>
                    <a:pt x="288" y="214"/>
                  </a:cubicBezTo>
                  <a:cubicBezTo>
                    <a:pt x="290" y="211"/>
                    <a:pt x="292" y="207"/>
                    <a:pt x="294" y="203"/>
                  </a:cubicBezTo>
                  <a:cubicBezTo>
                    <a:pt x="309" y="179"/>
                    <a:pt x="334" y="136"/>
                    <a:pt x="356" y="98"/>
                  </a:cubicBezTo>
                  <a:cubicBezTo>
                    <a:pt x="370" y="75"/>
                    <a:pt x="382" y="54"/>
                    <a:pt x="391" y="38"/>
                  </a:cubicBezTo>
                  <a:cubicBezTo>
                    <a:pt x="395" y="33"/>
                    <a:pt x="397" y="28"/>
                    <a:pt x="400" y="24"/>
                  </a:cubicBezTo>
                  <a:cubicBezTo>
                    <a:pt x="401" y="22"/>
                    <a:pt x="401" y="21"/>
                    <a:pt x="402" y="20"/>
                  </a:cubicBezTo>
                  <a:cubicBezTo>
                    <a:pt x="404" y="16"/>
                    <a:pt x="406" y="14"/>
                    <a:pt x="406" y="13"/>
                  </a:cubicBezTo>
                  <a:cubicBezTo>
                    <a:pt x="418" y="26"/>
                    <a:pt x="418" y="26"/>
                    <a:pt x="418" y="26"/>
                  </a:cubicBezTo>
                  <a:cubicBezTo>
                    <a:pt x="580" y="190"/>
                    <a:pt x="580" y="190"/>
                    <a:pt x="580" y="190"/>
                  </a:cubicBezTo>
                  <a:cubicBezTo>
                    <a:pt x="597" y="207"/>
                    <a:pt x="597" y="207"/>
                    <a:pt x="597" y="207"/>
                  </a:cubicBezTo>
                  <a:cubicBezTo>
                    <a:pt x="602" y="193"/>
                    <a:pt x="602" y="193"/>
                    <a:pt x="602" y="193"/>
                  </a:cubicBezTo>
                  <a:cubicBezTo>
                    <a:pt x="662" y="19"/>
                    <a:pt x="662" y="19"/>
                    <a:pt x="662" y="19"/>
                  </a:cubicBezTo>
                  <a:cubicBezTo>
                    <a:pt x="668" y="1"/>
                    <a:pt x="668" y="1"/>
                    <a:pt x="668" y="1"/>
                  </a:cubicBezTo>
                  <a:cubicBezTo>
                    <a:pt x="679" y="16"/>
                    <a:pt x="679" y="16"/>
                    <a:pt x="679" y="16"/>
                  </a:cubicBezTo>
                  <a:cubicBezTo>
                    <a:pt x="751" y="114"/>
                    <a:pt x="751" y="114"/>
                    <a:pt x="751" y="114"/>
                  </a:cubicBezTo>
                  <a:cubicBezTo>
                    <a:pt x="751" y="114"/>
                    <a:pt x="751" y="114"/>
                    <a:pt x="751" y="114"/>
                  </a:cubicBezTo>
                  <a:cubicBezTo>
                    <a:pt x="680" y="16"/>
                    <a:pt x="680" y="16"/>
                    <a:pt x="680" y="16"/>
                  </a:cubicBezTo>
                  <a:cubicBezTo>
                    <a:pt x="668" y="0"/>
                    <a:pt x="668" y="0"/>
                    <a:pt x="66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59"/>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close/>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close/>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60"/>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1"/>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close/>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close/>
                  <a:moveTo>
                    <a:pt x="1271" y="1849"/>
                  </a:moveTo>
                  <a:lnTo>
                    <a:pt x="1044" y="2152"/>
                  </a:lnTo>
                  <a:lnTo>
                    <a:pt x="1023" y="2180"/>
                  </a:lnTo>
                  <a:lnTo>
                    <a:pt x="1023" y="2180"/>
                  </a:lnTo>
                  <a:lnTo>
                    <a:pt x="1023" y="2180"/>
                  </a:lnTo>
                  <a:lnTo>
                    <a:pt x="1046" y="2152"/>
                  </a:lnTo>
                  <a:lnTo>
                    <a:pt x="1273" y="1849"/>
                  </a:lnTo>
                  <a:lnTo>
                    <a:pt x="1271" y="1849"/>
                  </a:lnTo>
                  <a:close/>
                  <a:moveTo>
                    <a:pt x="1535" y="1503"/>
                  </a:moveTo>
                  <a:lnTo>
                    <a:pt x="1521" y="1520"/>
                  </a:lnTo>
                  <a:lnTo>
                    <a:pt x="1273" y="1849"/>
                  </a:lnTo>
                  <a:lnTo>
                    <a:pt x="1273" y="1849"/>
                  </a:lnTo>
                  <a:lnTo>
                    <a:pt x="1521" y="1520"/>
                  </a:lnTo>
                  <a:lnTo>
                    <a:pt x="1533" y="1505"/>
                  </a:lnTo>
                  <a:lnTo>
                    <a:pt x="1535" y="1503"/>
                  </a:lnTo>
                  <a:close/>
                  <a:moveTo>
                    <a:pt x="1540" y="1498"/>
                  </a:moveTo>
                  <a:lnTo>
                    <a:pt x="1538" y="1498"/>
                  </a:lnTo>
                  <a:lnTo>
                    <a:pt x="1535" y="1502"/>
                  </a:lnTo>
                  <a:lnTo>
                    <a:pt x="1535" y="1503"/>
                  </a:lnTo>
                  <a:lnTo>
                    <a:pt x="1540" y="1498"/>
                  </a:lnTo>
                  <a:close/>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close/>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close/>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close/>
                  <a:moveTo>
                    <a:pt x="660" y="1113"/>
                  </a:moveTo>
                  <a:lnTo>
                    <a:pt x="662" y="1109"/>
                  </a:lnTo>
                  <a:lnTo>
                    <a:pt x="662" y="1111"/>
                  </a:lnTo>
                  <a:lnTo>
                    <a:pt x="660" y="1113"/>
                  </a:lnTo>
                  <a:close/>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62"/>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moveTo>
                    <a:pt x="1271" y="1849"/>
                  </a:moveTo>
                  <a:lnTo>
                    <a:pt x="1044" y="2152"/>
                  </a:lnTo>
                  <a:lnTo>
                    <a:pt x="1023" y="2180"/>
                  </a:lnTo>
                  <a:lnTo>
                    <a:pt x="1023" y="2180"/>
                  </a:lnTo>
                  <a:lnTo>
                    <a:pt x="1023" y="2180"/>
                  </a:lnTo>
                  <a:lnTo>
                    <a:pt x="1046" y="2152"/>
                  </a:lnTo>
                  <a:lnTo>
                    <a:pt x="1273" y="1849"/>
                  </a:lnTo>
                  <a:lnTo>
                    <a:pt x="1271" y="1849"/>
                  </a:lnTo>
                  <a:moveTo>
                    <a:pt x="1535" y="1503"/>
                  </a:moveTo>
                  <a:lnTo>
                    <a:pt x="1521" y="1520"/>
                  </a:lnTo>
                  <a:lnTo>
                    <a:pt x="1273" y="1849"/>
                  </a:lnTo>
                  <a:lnTo>
                    <a:pt x="1273" y="1849"/>
                  </a:lnTo>
                  <a:lnTo>
                    <a:pt x="1521" y="1520"/>
                  </a:lnTo>
                  <a:lnTo>
                    <a:pt x="1533" y="1505"/>
                  </a:lnTo>
                  <a:lnTo>
                    <a:pt x="1535" y="1503"/>
                  </a:lnTo>
                  <a:moveTo>
                    <a:pt x="1540" y="1498"/>
                  </a:moveTo>
                  <a:lnTo>
                    <a:pt x="1538" y="1498"/>
                  </a:lnTo>
                  <a:lnTo>
                    <a:pt x="1535" y="1502"/>
                  </a:lnTo>
                  <a:lnTo>
                    <a:pt x="1535" y="1503"/>
                  </a:lnTo>
                  <a:lnTo>
                    <a:pt x="1540" y="1498"/>
                  </a:lnTo>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moveTo>
                    <a:pt x="660" y="1113"/>
                  </a:moveTo>
                  <a:lnTo>
                    <a:pt x="662" y="1109"/>
                  </a:lnTo>
                  <a:lnTo>
                    <a:pt x="662" y="1111"/>
                  </a:lnTo>
                  <a:lnTo>
                    <a:pt x="660" y="1113"/>
                  </a:lnTo>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63"/>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64"/>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5"/>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close/>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close/>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66"/>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67"/>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68"/>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69"/>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70"/>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71"/>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close/>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72"/>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73"/>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close/>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74"/>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75"/>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close/>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76"/>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77"/>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78"/>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300"/>
            <p:cNvSpPr>
              <a:spLocks noEditPoints="1"/>
            </p:cNvSpPr>
            <p:nvPr userDrawn="1"/>
          </p:nvSpPr>
          <p:spPr bwMode="auto">
            <a:xfrm>
              <a:off x="8304213" y="512762"/>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34"/>
            <p:cNvSpPr>
              <a:spLocks noEditPoints="1"/>
            </p:cNvSpPr>
            <p:nvPr userDrawn="1"/>
          </p:nvSpPr>
          <p:spPr bwMode="auto">
            <a:xfrm>
              <a:off x="9239250" y="423862"/>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39"/>
            <p:cNvSpPr>
              <a:spLocks noEditPoints="1"/>
            </p:cNvSpPr>
            <p:nvPr userDrawn="1"/>
          </p:nvSpPr>
          <p:spPr bwMode="auto">
            <a:xfrm>
              <a:off x="7686675" y="828675"/>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58"/>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59"/>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60"/>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close/>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61"/>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4"/>
            <p:cNvSpPr>
              <a:spLocks noEditPoints="1"/>
            </p:cNvSpPr>
            <p:nvPr userDrawn="1"/>
          </p:nvSpPr>
          <p:spPr bwMode="auto">
            <a:xfrm>
              <a:off x="8255001" y="6435726"/>
              <a:ext cx="107950"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90"/>
            <p:cNvSpPr>
              <a:spLocks noEditPoints="1"/>
            </p:cNvSpPr>
            <p:nvPr userDrawn="1"/>
          </p:nvSpPr>
          <p:spPr bwMode="auto">
            <a:xfrm>
              <a:off x="10142539" y="6259513"/>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91"/>
            <p:cNvSpPr>
              <a:spLocks noEditPoints="1"/>
            </p:cNvSpPr>
            <p:nvPr userDrawn="1"/>
          </p:nvSpPr>
          <p:spPr bwMode="auto">
            <a:xfrm>
              <a:off x="9250364" y="6218238"/>
              <a:ext cx="109538"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92"/>
            <p:cNvSpPr>
              <a:spLocks noEditPoints="1"/>
            </p:cNvSpPr>
            <p:nvPr userDrawn="1"/>
          </p:nvSpPr>
          <p:spPr bwMode="auto">
            <a:xfrm>
              <a:off x="9702801" y="5487988"/>
              <a:ext cx="114300" cy="100013"/>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18"/>
            <p:cNvSpPr>
              <a:spLocks/>
            </p:cNvSpPr>
            <p:nvPr userDrawn="1"/>
          </p:nvSpPr>
          <p:spPr bwMode="auto">
            <a:xfrm>
              <a:off x="8847139" y="5580063"/>
              <a:ext cx="109538"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19"/>
            <p:cNvSpPr>
              <a:spLocks noEditPoints="1"/>
            </p:cNvSpPr>
            <p:nvPr userDrawn="1"/>
          </p:nvSpPr>
          <p:spPr bwMode="auto">
            <a:xfrm>
              <a:off x="8064501" y="5362576"/>
              <a:ext cx="115888" cy="100013"/>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20"/>
            <p:cNvSpPr>
              <a:spLocks noEditPoints="1"/>
            </p:cNvSpPr>
            <p:nvPr userDrawn="1"/>
          </p:nvSpPr>
          <p:spPr bwMode="auto">
            <a:xfrm>
              <a:off x="7691439" y="6507163"/>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21"/>
            <p:cNvSpPr>
              <a:spLocks noEditPoints="1"/>
            </p:cNvSpPr>
            <p:nvPr userDrawn="1"/>
          </p:nvSpPr>
          <p:spPr bwMode="auto">
            <a:xfrm>
              <a:off x="7232651" y="5662613"/>
              <a:ext cx="109538" cy="101600"/>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22"/>
            <p:cNvSpPr>
              <a:spLocks noEditPoints="1"/>
            </p:cNvSpPr>
            <p:nvPr userDrawn="1"/>
          </p:nvSpPr>
          <p:spPr bwMode="auto">
            <a:xfrm>
              <a:off x="8339139" y="5830888"/>
              <a:ext cx="111125" cy="103188"/>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33"/>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close/>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close/>
                  <a:moveTo>
                    <a:pt x="1066" y="1935"/>
                  </a:moveTo>
                  <a:lnTo>
                    <a:pt x="1064" y="1935"/>
                  </a:lnTo>
                  <a:lnTo>
                    <a:pt x="1201" y="2380"/>
                  </a:lnTo>
                  <a:lnTo>
                    <a:pt x="1214" y="2425"/>
                  </a:lnTo>
                  <a:lnTo>
                    <a:pt x="1201" y="2418"/>
                  </a:lnTo>
                  <a:lnTo>
                    <a:pt x="1201" y="2420"/>
                  </a:lnTo>
                  <a:lnTo>
                    <a:pt x="1216" y="2427"/>
                  </a:lnTo>
                  <a:lnTo>
                    <a:pt x="1201" y="2380"/>
                  </a:lnTo>
                  <a:lnTo>
                    <a:pt x="1066" y="1935"/>
                  </a:lnTo>
                  <a:close/>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close/>
                  <a:moveTo>
                    <a:pt x="1605" y="1854"/>
                  </a:moveTo>
                  <a:lnTo>
                    <a:pt x="1605" y="1856"/>
                  </a:lnTo>
                  <a:lnTo>
                    <a:pt x="1605" y="1856"/>
                  </a:lnTo>
                  <a:lnTo>
                    <a:pt x="1605" y="1856"/>
                  </a:lnTo>
                  <a:lnTo>
                    <a:pt x="1605"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close/>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close/>
                  <a:moveTo>
                    <a:pt x="727" y="195"/>
                  </a:moveTo>
                  <a:lnTo>
                    <a:pt x="725" y="195"/>
                  </a:lnTo>
                  <a:lnTo>
                    <a:pt x="1131" y="413"/>
                  </a:lnTo>
                  <a:lnTo>
                    <a:pt x="1158" y="426"/>
                  </a:lnTo>
                  <a:lnTo>
                    <a:pt x="1158" y="424"/>
                  </a:lnTo>
                  <a:lnTo>
                    <a:pt x="1133" y="411"/>
                  </a:lnTo>
                  <a:lnTo>
                    <a:pt x="727" y="195"/>
                  </a:lnTo>
                  <a:close/>
                  <a:moveTo>
                    <a:pt x="359" y="0"/>
                  </a:moveTo>
                  <a:lnTo>
                    <a:pt x="359" y="0"/>
                  </a:lnTo>
                  <a:lnTo>
                    <a:pt x="359" y="0"/>
                  </a:lnTo>
                  <a:lnTo>
                    <a:pt x="359" y="0"/>
                  </a:lnTo>
                  <a:close/>
                  <a:moveTo>
                    <a:pt x="361" y="0"/>
                  </a:moveTo>
                  <a:lnTo>
                    <a:pt x="359" y="0"/>
                  </a:lnTo>
                  <a:lnTo>
                    <a:pt x="377" y="9"/>
                  </a:lnTo>
                  <a:lnTo>
                    <a:pt x="725" y="195"/>
                  </a:lnTo>
                  <a:lnTo>
                    <a:pt x="725" y="195"/>
                  </a:lnTo>
                  <a:lnTo>
                    <a:pt x="377"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34"/>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moveTo>
                    <a:pt x="1066" y="1935"/>
                  </a:moveTo>
                  <a:lnTo>
                    <a:pt x="1064" y="1935"/>
                  </a:lnTo>
                  <a:lnTo>
                    <a:pt x="1201" y="2380"/>
                  </a:lnTo>
                  <a:lnTo>
                    <a:pt x="1214" y="2425"/>
                  </a:lnTo>
                  <a:lnTo>
                    <a:pt x="1201" y="2418"/>
                  </a:lnTo>
                  <a:lnTo>
                    <a:pt x="1201" y="2420"/>
                  </a:lnTo>
                  <a:lnTo>
                    <a:pt x="1216" y="2427"/>
                  </a:lnTo>
                  <a:lnTo>
                    <a:pt x="1201" y="2380"/>
                  </a:lnTo>
                  <a:lnTo>
                    <a:pt x="1066" y="1935"/>
                  </a:lnTo>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moveTo>
                    <a:pt x="1605" y="1854"/>
                  </a:moveTo>
                  <a:lnTo>
                    <a:pt x="1605" y="1856"/>
                  </a:lnTo>
                  <a:lnTo>
                    <a:pt x="1605" y="1856"/>
                  </a:lnTo>
                  <a:lnTo>
                    <a:pt x="1605" y="1856"/>
                  </a:lnTo>
                  <a:lnTo>
                    <a:pt x="1605" y="1854"/>
                  </a:lnTo>
                  <a:moveTo>
                    <a:pt x="1617" y="1850"/>
                  </a:moveTo>
                  <a:lnTo>
                    <a:pt x="1615" y="1852"/>
                  </a:lnTo>
                  <a:lnTo>
                    <a:pt x="1617" y="1852"/>
                  </a:lnTo>
                  <a:lnTo>
                    <a:pt x="1617" y="1850"/>
                  </a:lnTo>
                  <a:moveTo>
                    <a:pt x="1611" y="1845"/>
                  </a:moveTo>
                  <a:lnTo>
                    <a:pt x="1613" y="1847"/>
                  </a:lnTo>
                  <a:lnTo>
                    <a:pt x="1615" y="1850"/>
                  </a:lnTo>
                  <a:lnTo>
                    <a:pt x="1615" y="1850"/>
                  </a:lnTo>
                  <a:lnTo>
                    <a:pt x="1611" y="1845"/>
                  </a:lnTo>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moveTo>
                    <a:pt x="1521" y="1003"/>
                  </a:moveTo>
                  <a:lnTo>
                    <a:pt x="1521" y="1003"/>
                  </a:lnTo>
                  <a:lnTo>
                    <a:pt x="1521" y="1003"/>
                  </a:lnTo>
                  <a:lnTo>
                    <a:pt x="1521" y="1003"/>
                  </a:lnTo>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moveTo>
                    <a:pt x="1160" y="426"/>
                  </a:moveTo>
                  <a:lnTo>
                    <a:pt x="1160" y="426"/>
                  </a:lnTo>
                  <a:lnTo>
                    <a:pt x="1160" y="428"/>
                  </a:lnTo>
                  <a:lnTo>
                    <a:pt x="1169" y="432"/>
                  </a:lnTo>
                  <a:lnTo>
                    <a:pt x="1160" y="432"/>
                  </a:lnTo>
                  <a:lnTo>
                    <a:pt x="1160" y="432"/>
                  </a:lnTo>
                  <a:lnTo>
                    <a:pt x="1171" y="434"/>
                  </a:lnTo>
                  <a:lnTo>
                    <a:pt x="1171" y="432"/>
                  </a:lnTo>
                  <a:lnTo>
                    <a:pt x="1160" y="426"/>
                  </a:lnTo>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moveTo>
                    <a:pt x="727" y="195"/>
                  </a:moveTo>
                  <a:lnTo>
                    <a:pt x="725" y="195"/>
                  </a:lnTo>
                  <a:lnTo>
                    <a:pt x="1131" y="413"/>
                  </a:lnTo>
                  <a:lnTo>
                    <a:pt x="1158" y="426"/>
                  </a:lnTo>
                  <a:lnTo>
                    <a:pt x="1158" y="424"/>
                  </a:lnTo>
                  <a:lnTo>
                    <a:pt x="1133" y="411"/>
                  </a:lnTo>
                  <a:lnTo>
                    <a:pt x="727" y="195"/>
                  </a:lnTo>
                  <a:moveTo>
                    <a:pt x="359" y="0"/>
                  </a:moveTo>
                  <a:lnTo>
                    <a:pt x="359" y="0"/>
                  </a:lnTo>
                  <a:lnTo>
                    <a:pt x="359" y="0"/>
                  </a:lnTo>
                  <a:lnTo>
                    <a:pt x="359" y="0"/>
                  </a:lnTo>
                  <a:moveTo>
                    <a:pt x="361" y="0"/>
                  </a:moveTo>
                  <a:lnTo>
                    <a:pt x="359" y="0"/>
                  </a:lnTo>
                  <a:lnTo>
                    <a:pt x="377" y="9"/>
                  </a:lnTo>
                  <a:lnTo>
                    <a:pt x="725" y="195"/>
                  </a:lnTo>
                  <a:lnTo>
                    <a:pt x="725" y="195"/>
                  </a:lnTo>
                  <a:lnTo>
                    <a:pt x="377" y="9"/>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35"/>
            <p:cNvSpPr>
              <a:spLocks noEditPoints="1"/>
            </p:cNvSpPr>
            <p:nvPr userDrawn="1"/>
          </p:nvSpPr>
          <p:spPr bwMode="auto">
            <a:xfrm>
              <a:off x="7847014" y="4306888"/>
              <a:ext cx="4402138"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37"/>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close/>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close/>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38"/>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39"/>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close/>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close/>
                  <a:moveTo>
                    <a:pt x="1272" y="1848"/>
                  </a:moveTo>
                  <a:lnTo>
                    <a:pt x="1044" y="2151"/>
                  </a:lnTo>
                  <a:lnTo>
                    <a:pt x="1023" y="2179"/>
                  </a:lnTo>
                  <a:lnTo>
                    <a:pt x="1023" y="2179"/>
                  </a:lnTo>
                  <a:lnTo>
                    <a:pt x="1023" y="2179"/>
                  </a:lnTo>
                  <a:lnTo>
                    <a:pt x="1046" y="2151"/>
                  </a:lnTo>
                  <a:lnTo>
                    <a:pt x="1273" y="1848"/>
                  </a:lnTo>
                  <a:lnTo>
                    <a:pt x="1272" y="1848"/>
                  </a:lnTo>
                  <a:close/>
                  <a:moveTo>
                    <a:pt x="1535" y="1503"/>
                  </a:moveTo>
                  <a:lnTo>
                    <a:pt x="1522" y="1520"/>
                  </a:lnTo>
                  <a:lnTo>
                    <a:pt x="1273" y="1848"/>
                  </a:lnTo>
                  <a:lnTo>
                    <a:pt x="1273" y="1848"/>
                  </a:lnTo>
                  <a:lnTo>
                    <a:pt x="1522" y="1520"/>
                  </a:lnTo>
                  <a:lnTo>
                    <a:pt x="1533" y="1505"/>
                  </a:lnTo>
                  <a:lnTo>
                    <a:pt x="1535" y="1503"/>
                  </a:lnTo>
                  <a:close/>
                  <a:moveTo>
                    <a:pt x="1540" y="1497"/>
                  </a:moveTo>
                  <a:lnTo>
                    <a:pt x="1539" y="1497"/>
                  </a:lnTo>
                  <a:lnTo>
                    <a:pt x="1535" y="1501"/>
                  </a:lnTo>
                  <a:lnTo>
                    <a:pt x="1535" y="1503"/>
                  </a:lnTo>
                  <a:lnTo>
                    <a:pt x="1540" y="1497"/>
                  </a:lnTo>
                  <a:close/>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close/>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close/>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close/>
                  <a:moveTo>
                    <a:pt x="660" y="1112"/>
                  </a:moveTo>
                  <a:lnTo>
                    <a:pt x="662" y="1108"/>
                  </a:lnTo>
                  <a:lnTo>
                    <a:pt x="662" y="1110"/>
                  </a:lnTo>
                  <a:lnTo>
                    <a:pt x="660" y="1112"/>
                  </a:lnTo>
                  <a:close/>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40"/>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moveTo>
                    <a:pt x="1272" y="1848"/>
                  </a:moveTo>
                  <a:lnTo>
                    <a:pt x="1044" y="2151"/>
                  </a:lnTo>
                  <a:lnTo>
                    <a:pt x="1023" y="2179"/>
                  </a:lnTo>
                  <a:lnTo>
                    <a:pt x="1023" y="2179"/>
                  </a:lnTo>
                  <a:lnTo>
                    <a:pt x="1023" y="2179"/>
                  </a:lnTo>
                  <a:lnTo>
                    <a:pt x="1046" y="2151"/>
                  </a:lnTo>
                  <a:lnTo>
                    <a:pt x="1273" y="1848"/>
                  </a:lnTo>
                  <a:lnTo>
                    <a:pt x="1272" y="1848"/>
                  </a:lnTo>
                  <a:moveTo>
                    <a:pt x="1535" y="1503"/>
                  </a:moveTo>
                  <a:lnTo>
                    <a:pt x="1522" y="1520"/>
                  </a:lnTo>
                  <a:lnTo>
                    <a:pt x="1273" y="1848"/>
                  </a:lnTo>
                  <a:lnTo>
                    <a:pt x="1273" y="1848"/>
                  </a:lnTo>
                  <a:lnTo>
                    <a:pt x="1522" y="1520"/>
                  </a:lnTo>
                  <a:lnTo>
                    <a:pt x="1533" y="1505"/>
                  </a:lnTo>
                  <a:lnTo>
                    <a:pt x="1535" y="1503"/>
                  </a:lnTo>
                  <a:moveTo>
                    <a:pt x="1540" y="1497"/>
                  </a:moveTo>
                  <a:lnTo>
                    <a:pt x="1539" y="1497"/>
                  </a:lnTo>
                  <a:lnTo>
                    <a:pt x="1535" y="1501"/>
                  </a:lnTo>
                  <a:lnTo>
                    <a:pt x="1535" y="1503"/>
                  </a:lnTo>
                  <a:lnTo>
                    <a:pt x="1540" y="1497"/>
                  </a:lnTo>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moveTo>
                    <a:pt x="660" y="1112"/>
                  </a:moveTo>
                  <a:lnTo>
                    <a:pt x="662" y="1108"/>
                  </a:lnTo>
                  <a:lnTo>
                    <a:pt x="662" y="1110"/>
                  </a:lnTo>
                  <a:lnTo>
                    <a:pt x="660" y="1112"/>
                  </a:lnTo>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41"/>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42"/>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51"/>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close/>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52"/>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53"/>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close/>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54"/>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55"/>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256"/>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5" name="Text Placeholder 44"/>
          <p:cNvSpPr>
            <a:spLocks noGrp="1"/>
          </p:cNvSpPr>
          <p:nvPr>
            <p:ph type="body" sz="quarter" idx="10" hasCustomPrompt="1"/>
          </p:nvPr>
        </p:nvSpPr>
        <p:spPr>
          <a:xfrm>
            <a:off x="10494965" y="6184674"/>
            <a:ext cx="1389060" cy="496887"/>
          </a:xfrm>
        </p:spPr>
        <p:txBody>
          <a:bodyPr>
            <a:normAutofit/>
          </a:bodyPr>
          <a:lstStyle>
            <a:lvl1pPr marL="0" indent="0" algn="r">
              <a:buNone/>
              <a:defRPr sz="1800" baseline="0"/>
            </a:lvl1pPr>
          </a:lstStyle>
          <a:p>
            <a:pPr lvl="0"/>
            <a:r>
              <a:rPr lang="en-US" dirty="0"/>
              <a:t>Click to edit text</a:t>
            </a:r>
          </a:p>
        </p:txBody>
      </p:sp>
      <p:pic>
        <p:nvPicPr>
          <p:cNvPr id="101" name="Picture 10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6142736"/>
            <a:ext cx="2387600" cy="422750"/>
          </a:xfrm>
          <a:prstGeom prst="rect">
            <a:avLst/>
          </a:prstGeom>
        </p:spPr>
      </p:pic>
    </p:spTree>
    <p:extLst>
      <p:ext uri="{BB962C8B-B14F-4D97-AF65-F5344CB8AC3E}">
        <p14:creationId xmlns:p14="http://schemas.microsoft.com/office/powerpoint/2010/main" val="26547779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fade">
                                      <p:cBhvr>
                                        <p:cTn id="7" dur="500"/>
                                        <p:tgtEl>
                                          <p:spTgt spid="398"/>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2" presetClass="entr" presetSubtype="8" decel="10000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304"/>
                                        </p:tgtEl>
                                        <p:attrNameLst>
                                          <p:attrName>style.visibility</p:attrName>
                                        </p:attrNameLst>
                                      </p:cBhvr>
                                      <p:to>
                                        <p:strVal val="visible"/>
                                      </p:to>
                                    </p:set>
                                    <p:animEffect transition="in" filter="wipe(up)">
                                      <p:cBhvr>
                                        <p:cTn id="17" dur="2000"/>
                                        <p:tgtEl>
                                          <p:spTgt spid="304"/>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2000"/>
                                        <p:tgtEl>
                                          <p:spTgt spid="4"/>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5">
                                            <p:txEl>
                                              <p:pRg st="0" end="0"/>
                                            </p:txEl>
                                          </p:spTgt>
                                        </p:tgtEl>
                                        <p:attrNameLst>
                                          <p:attrName>style.visibility</p:attrName>
                                        </p:attrNameLst>
                                      </p:cBhvr>
                                      <p:to>
                                        <p:strVal val="visible"/>
                                      </p:to>
                                    </p:set>
                                    <p:animEffect transition="in" filter="fade">
                                      <p:cBhvr>
                                        <p:cTn id="30"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1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animBg="1"/>
      <p:bldP spid="304" grpId="0" animBg="1"/>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sp>
        <p:nvSpPr>
          <p:cNvPr id="3" name="Content Placeholder 2"/>
          <p:cNvSpPr>
            <a:spLocks noGrp="1"/>
          </p:cNvSpPr>
          <p:nvPr>
            <p:ph idx="1"/>
          </p:nvPr>
        </p:nvSpPr>
        <p:spPr>
          <a:xfrm>
            <a:off x="381000" y="1246041"/>
            <a:ext cx="11430000" cy="4409691"/>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033495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sp>
        <p:nvSpPr>
          <p:cNvPr id="5" name="Oval 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
        <p:nvSpPr>
          <p:cNvPr id="9" name="TextBox 8"/>
          <p:cNvSpPr txBox="1"/>
          <p:nvPr/>
        </p:nvSpPr>
        <p:spPr>
          <a:xfrm>
            <a:off x="11490960" y="6308255"/>
            <a:ext cx="342900" cy="246221"/>
          </a:xfrm>
          <a:prstGeom prst="rect">
            <a:avLst/>
          </a:prstGeom>
          <a:noFill/>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spTree>
    <p:extLst>
      <p:ext uri="{BB962C8B-B14F-4D97-AF65-F5344CB8AC3E}">
        <p14:creationId xmlns:p14="http://schemas.microsoft.com/office/powerpoint/2010/main" val="128493242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71123522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795326"/>
          </a:xfrm>
        </p:spPr>
        <p:txBody>
          <a:bodyPr>
            <a:normAutofit/>
          </a:bodyPr>
          <a:lstStyle>
            <a:lvl1pPr>
              <a:defRPr sz="3200">
                <a:solidFill>
                  <a:srgbClr val="0066CC"/>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600200"/>
            <a:ext cx="10972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3"/>
          </p:nvPr>
        </p:nvSpPr>
        <p:spPr>
          <a:xfrm>
            <a:off x="609600" y="1069966"/>
            <a:ext cx="10972800" cy="530235"/>
          </a:xfrm>
        </p:spPr>
        <p:txBody>
          <a:bodyPr>
            <a:normAutofit/>
          </a:bodyPr>
          <a:lstStyle>
            <a:lvl1pPr marL="0" indent="0">
              <a:buNone/>
              <a:defRPr sz="2800" b="0">
                <a:solidFill>
                  <a:schemeClr val="tx1">
                    <a:lumMod val="65000"/>
                    <a:lumOff val="35000"/>
                  </a:schemeClr>
                </a:solidFill>
              </a:defRPr>
            </a:lvl1pPr>
            <a:lvl2pPr marL="457200" indent="0">
              <a:buNone/>
              <a:defRPr/>
            </a:lvl2pPr>
            <a:lvl3pPr marL="914400" indent="0">
              <a:buNone/>
              <a:defRPr/>
            </a:lvl3pPr>
          </a:lstStyle>
          <a:p>
            <a:pPr lvl="0"/>
            <a:r>
              <a:rPr lang="en-US"/>
              <a:t>Click to edit Master text styles</a:t>
            </a:r>
          </a:p>
        </p:txBody>
      </p:sp>
      <p:sp>
        <p:nvSpPr>
          <p:cNvPr id="5" name="Date Placeholder 3"/>
          <p:cNvSpPr>
            <a:spLocks noGrp="1"/>
          </p:cNvSpPr>
          <p:nvPr>
            <p:ph type="dt" sz="half" idx="14"/>
          </p:nvPr>
        </p:nvSpPr>
        <p:spPr>
          <a:xfrm>
            <a:off x="8737600" y="6356351"/>
            <a:ext cx="28448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5"/>
          </p:nvPr>
        </p:nvSpPr>
        <p:spPr>
          <a:xfrm>
            <a:off x="4665133" y="6356351"/>
            <a:ext cx="2844800" cy="365125"/>
          </a:xfrm>
          <a:prstGeom prst="rect">
            <a:avLst/>
          </a:prstGeom>
        </p:spPr>
        <p:txBody>
          <a:bodyPr/>
          <a:lstStyle>
            <a:lvl1pPr>
              <a:defRPr/>
            </a:lvl1pPr>
          </a:lstStyle>
          <a:p>
            <a:pPr>
              <a:defRPr/>
            </a:pPr>
            <a:fld id="{75459B05-C585-B04F-866E-B61244F195A4}" type="slidenum">
              <a:rPr lang="en-US"/>
              <a:pPr>
                <a:defRPr/>
              </a:pPr>
              <a:t>‹#›</a:t>
            </a:fld>
            <a:endParaRPr lang="en-US" dirty="0"/>
          </a:p>
        </p:txBody>
      </p:sp>
    </p:spTree>
    <p:extLst>
      <p:ext uri="{BB962C8B-B14F-4D97-AF65-F5344CB8AC3E}">
        <p14:creationId xmlns:p14="http://schemas.microsoft.com/office/powerpoint/2010/main" val="1451619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62D2C7-6D92-A248-9B18-A06B849D261B}" type="datetime4">
              <a:rPr lang="en-CA"/>
              <a:pPr>
                <a:defRPr/>
              </a:pPr>
              <a:t>January 24, 2017</a:t>
            </a:fld>
            <a:endParaRPr lang="en-US" dirty="0"/>
          </a:p>
        </p:txBody>
      </p:sp>
      <p:sp>
        <p:nvSpPr>
          <p:cNvPr id="3" name="Slide Number Placeholder 5"/>
          <p:cNvSpPr>
            <a:spLocks noGrp="1"/>
          </p:cNvSpPr>
          <p:nvPr>
            <p:ph type="sldNum" sz="quarter" idx="11"/>
          </p:nvPr>
        </p:nvSpPr>
        <p:spPr/>
        <p:txBody>
          <a:bodyPr/>
          <a:lstStyle>
            <a:lvl1pPr>
              <a:defRPr/>
            </a:lvl1pPr>
          </a:lstStyle>
          <a:p>
            <a:pPr>
              <a:defRPr/>
            </a:pPr>
            <a:fld id="{D262E9F6-EF64-7642-8259-125B4C1EEA35}" type="slidenum">
              <a:rPr lang="en-US"/>
              <a:pPr>
                <a:defRPr/>
              </a:pPr>
              <a:t>‹#›</a:t>
            </a:fld>
            <a:endParaRPr lang="en-US" dirty="0"/>
          </a:p>
        </p:txBody>
      </p:sp>
    </p:spTree>
    <p:extLst>
      <p:ext uri="{BB962C8B-B14F-4D97-AF65-F5344CB8AC3E}">
        <p14:creationId xmlns:p14="http://schemas.microsoft.com/office/powerpoint/2010/main" val="46381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Image">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609600" y="76202"/>
            <a:ext cx="10972800" cy="685599"/>
          </a:xfrm>
          <a:prstGeom prst="rect">
            <a:avLst/>
          </a:prstGeom>
        </p:spPr>
        <p:txBody>
          <a:bodyPr lIns="91425" tIns="91425" rIns="91425" bIns="91425" anchor="ctr" anchorCtr="0"/>
          <a:lstStyle>
            <a:lvl1pPr rtl="0">
              <a:spcBef>
                <a:spcPts val="0"/>
              </a:spcBef>
              <a:buNone/>
              <a:defRPr/>
            </a:lvl1pPr>
            <a:lvl2pPr rtl="0">
              <a:spcBef>
                <a:spcPts val="0"/>
              </a:spcBef>
              <a:buNone/>
              <a:defRPr/>
            </a:lvl2pPr>
            <a:lvl3pPr rtl="0">
              <a:spcBef>
                <a:spcPts val="0"/>
              </a:spcBef>
              <a:buNone/>
              <a:defRPr/>
            </a:lvl3pPr>
            <a:lvl4pPr rtl="0">
              <a:spcBef>
                <a:spcPts val="0"/>
              </a:spcBef>
              <a:buNone/>
              <a:defRPr/>
            </a:lvl4pPr>
            <a:lvl5pPr rtl="0">
              <a:spcBef>
                <a:spcPts val="0"/>
              </a:spcBef>
              <a:buNone/>
              <a:defRPr/>
            </a:lvl5pPr>
            <a:lvl6pPr rtl="0">
              <a:spcBef>
                <a:spcPts val="0"/>
              </a:spcBef>
              <a:buNone/>
              <a:defRPr/>
            </a:lvl6pPr>
            <a:lvl7pPr rtl="0">
              <a:spcBef>
                <a:spcPts val="0"/>
              </a:spcBef>
              <a:buNone/>
              <a:defRPr/>
            </a:lvl7pPr>
            <a:lvl8pPr rtl="0">
              <a:spcBef>
                <a:spcPts val="0"/>
              </a:spcBef>
              <a:buNone/>
              <a:defRPr/>
            </a:lvl8pPr>
            <a:lvl9pPr>
              <a:spcBef>
                <a:spcPts val="0"/>
              </a:spcBef>
              <a:buNone/>
              <a:defRPr/>
            </a:lvl9pPr>
          </a:lstStyle>
          <a:p>
            <a:endParaRPr/>
          </a:p>
        </p:txBody>
      </p:sp>
    </p:spTree>
    <p:extLst>
      <p:ext uri="{BB962C8B-B14F-4D97-AF65-F5344CB8AC3E}">
        <p14:creationId xmlns:p14="http://schemas.microsoft.com/office/powerpoint/2010/main" val="1475453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22626"/>
            <a:ext cx="12192000" cy="977559"/>
          </a:xfrm>
          <a:prstGeom prst="rect">
            <a:avLst/>
          </a:prstGeom>
          <a:gradFill flip="none" rotWithShape="1">
            <a:gsLst>
              <a:gs pos="22000">
                <a:srgbClr val="1B68D9"/>
              </a:gs>
              <a:gs pos="0">
                <a:schemeClr val="tx2">
                  <a:lumMod val="60000"/>
                  <a:lumOff val="40000"/>
                </a:schemeClr>
              </a:gs>
              <a:gs pos="74000">
                <a:schemeClr val="tx2">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Placeholder 1"/>
          <p:cNvSpPr>
            <a:spLocks noGrp="1"/>
          </p:cNvSpPr>
          <p:nvPr>
            <p:ph type="title"/>
          </p:nvPr>
        </p:nvSpPr>
        <p:spPr>
          <a:xfrm>
            <a:off x="381000" y="221585"/>
            <a:ext cx="11430000" cy="4891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381000" y="1199144"/>
            <a:ext cx="11430000" cy="47444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Oval 1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1490960" y="6308255"/>
            <a:ext cx="342900" cy="246221"/>
          </a:xfrm>
          <a:prstGeom prst="rect">
            <a:avLst/>
          </a:prstGeom>
          <a:noFill/>
          <a:ln>
            <a:noFill/>
          </a:ln>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cxnSp>
        <p:nvCxnSpPr>
          <p:cNvPr id="12" name="Straight Connector 11"/>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5516441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9" r:id="rId7"/>
  </p:sldLayoutIdLst>
  <p:transition>
    <p:wipe dir="r"/>
  </p:transition>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7440">
          <p15:clr>
            <a:srgbClr val="F26B43"/>
          </p15:clr>
        </p15:guide>
        <p15:guide id="4" pos="240">
          <p15:clr>
            <a:srgbClr val="F26B43"/>
          </p15:clr>
        </p15:guide>
        <p15:guide id="5" orient="horz" pos="792">
          <p15:clr>
            <a:srgbClr val="F26B43"/>
          </p15:clr>
        </p15:guide>
        <p15:guide id="6" orient="horz" pos="3744">
          <p15:clr>
            <a:srgbClr val="F26B43"/>
          </p15:clr>
        </p15:guide>
        <p15:guide id="7" pos="3936">
          <p15:clr>
            <a:srgbClr val="F26B43"/>
          </p15:clr>
        </p15:guide>
        <p15:guide id="8" pos="37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5.0</a:t>
            </a:r>
          </a:p>
        </p:txBody>
      </p:sp>
      <p:sp>
        <p:nvSpPr>
          <p:cNvPr id="3" name="Subtitle 2"/>
          <p:cNvSpPr>
            <a:spLocks noGrp="1"/>
          </p:cNvSpPr>
          <p:nvPr>
            <p:ph type="subTitle" idx="1"/>
          </p:nvPr>
        </p:nvSpPr>
        <p:spPr/>
        <p:txBody>
          <a:bodyPr/>
          <a:lstStyle/>
          <a:p>
            <a:r>
              <a:rPr lang="en-US" b="1" dirty="0"/>
              <a:t>EdgeView Service Control Center</a:t>
            </a:r>
            <a:endParaRPr lang="en-US"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99961815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914" y="4280615"/>
            <a:ext cx="8609495" cy="650232"/>
          </a:xfrm>
          <a:prstGeom prst="rect">
            <a:avLst/>
          </a:prstGeom>
        </p:spPr>
      </p:pic>
      <p:sp>
        <p:nvSpPr>
          <p:cNvPr id="2" name="Title 1"/>
          <p:cNvSpPr>
            <a:spLocks noGrp="1"/>
          </p:cNvSpPr>
          <p:nvPr>
            <p:ph type="title"/>
          </p:nvPr>
        </p:nvSpPr>
        <p:spPr/>
        <p:txBody>
          <a:bodyPr/>
          <a:lstStyle/>
          <a:p>
            <a:r>
              <a:rPr lang="en-US" dirty="0"/>
              <a:t>Lesson 5.1: Post Call Troubleshooting Example</a:t>
            </a:r>
          </a:p>
        </p:txBody>
      </p:sp>
      <p:sp>
        <p:nvSpPr>
          <p:cNvPr id="4" name="Content Placeholder 2"/>
          <p:cNvSpPr txBox="1">
            <a:spLocks/>
          </p:cNvSpPr>
          <p:nvPr/>
        </p:nvSpPr>
        <p:spPr>
          <a:xfrm>
            <a:off x="3138488" y="1835165"/>
            <a:ext cx="7243763"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2"/>
                </a:solidFill>
                <a:effectLst/>
                <a:uLnTx/>
                <a:uFillTx/>
                <a:latin typeface="+mn-lt"/>
                <a:ea typeface="+mn-ea"/>
                <a:cs typeface="+mn-cs"/>
              </a:rPr>
              <a:t>At the end of each call, </a:t>
            </a:r>
            <a:r>
              <a:rPr kumimoji="0" lang="en-US" sz="1600" b="0" i="0" u="none" strike="noStrike" kern="1200" cap="none" spc="0" normalizeH="0" baseline="0" noProof="0" dirty="0" err="1">
                <a:ln>
                  <a:noFill/>
                </a:ln>
                <a:solidFill>
                  <a:schemeClr val="tx2"/>
                </a:solidFill>
                <a:effectLst/>
                <a:uLnTx/>
                <a:uFillTx/>
                <a:latin typeface="+mn-lt"/>
                <a:ea typeface="+mn-ea"/>
                <a:cs typeface="+mn-cs"/>
              </a:rPr>
              <a:t>EdgeMarc</a:t>
            </a:r>
            <a:r>
              <a:rPr kumimoji="0" lang="en-US" sz="1600" b="0" i="0" u="none" strike="noStrike" kern="1200" cap="none" spc="0" normalizeH="0" baseline="0" noProof="0" dirty="0">
                <a:ln>
                  <a:noFill/>
                </a:ln>
                <a:solidFill>
                  <a:schemeClr val="tx2"/>
                </a:solidFill>
                <a:effectLst/>
                <a:uLnTx/>
                <a:uFillTx/>
                <a:latin typeface="+mn-lt"/>
                <a:ea typeface="+mn-ea"/>
                <a:cs typeface="+mn-cs"/>
              </a:rPr>
              <a:t> posts complete statistics for each call leg to the </a:t>
            </a:r>
            <a:r>
              <a:rPr kumimoji="0" lang="en-US" sz="1600" b="1" i="0" u="none" strike="noStrike" kern="1200" cap="none" spc="0" normalizeH="0" baseline="0" noProof="0" dirty="0" err="1">
                <a:ln>
                  <a:noFill/>
                </a:ln>
                <a:solidFill>
                  <a:schemeClr val="tx2"/>
                </a:solidFill>
                <a:effectLst/>
                <a:uLnTx/>
                <a:uFillTx/>
                <a:latin typeface="+mn-lt"/>
                <a:ea typeface="+mn-ea"/>
                <a:cs typeface="+mn-cs"/>
              </a:rPr>
              <a:t>EdgeView</a:t>
            </a:r>
            <a:r>
              <a:rPr kumimoji="0" lang="en-US" sz="1600" b="1" i="0" u="none" strike="noStrike" kern="1200" cap="none" spc="0" normalizeH="0" baseline="0" noProof="0" dirty="0">
                <a:ln>
                  <a:noFill/>
                </a:ln>
                <a:solidFill>
                  <a:schemeClr val="tx2"/>
                </a:solidFill>
                <a:effectLst/>
                <a:uLnTx/>
                <a:uFillTx/>
                <a:latin typeface="+mn-lt"/>
                <a:ea typeface="+mn-ea"/>
                <a:cs typeface="+mn-cs"/>
              </a:rPr>
              <a:t> database. </a:t>
            </a:r>
            <a:r>
              <a:rPr kumimoji="0" lang="en-US" sz="1600" b="0" i="0" u="none" strike="noStrike" kern="1200" cap="none" spc="0" normalizeH="0" baseline="0" noProof="0" dirty="0">
                <a:ln>
                  <a:noFill/>
                </a:ln>
                <a:solidFill>
                  <a:schemeClr val="tx2"/>
                </a:solidFill>
                <a:effectLst/>
                <a:uLnTx/>
                <a:uFillTx/>
                <a:latin typeface="+mn-lt"/>
                <a:ea typeface="+mn-ea"/>
                <a:cs typeface="+mn-cs"/>
              </a:rPr>
              <a:t>Below MOS Threshold calls can be analyzed to pinpoint the root cause of the issue.</a:t>
            </a:r>
          </a:p>
        </p:txBody>
      </p:sp>
      <p:sp>
        <p:nvSpPr>
          <p:cNvPr id="8" name="Rectangle 7"/>
          <p:cNvSpPr/>
          <p:nvPr/>
        </p:nvSpPr>
        <p:spPr>
          <a:xfrm>
            <a:off x="2120443" y="4400968"/>
            <a:ext cx="353677" cy="75785"/>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Rectangle 9"/>
          <p:cNvSpPr/>
          <p:nvPr/>
        </p:nvSpPr>
        <p:spPr>
          <a:xfrm>
            <a:off x="2488408" y="4483896"/>
            <a:ext cx="353677" cy="75785"/>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6547530" y="4291013"/>
            <a:ext cx="3863879" cy="26866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12" name="Straight Connector 11"/>
          <p:cNvCxnSpPr/>
          <p:nvPr/>
        </p:nvCxnSpPr>
        <p:spPr>
          <a:xfrm rot="16200000">
            <a:off x="6575111" y="4158305"/>
            <a:ext cx="2654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643651" y="3493295"/>
            <a:ext cx="0" cy="79772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857963" y="3864770"/>
            <a:ext cx="0" cy="42624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7850822" y="3864769"/>
            <a:ext cx="2654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a:xfrm>
            <a:off x="5878834" y="3757993"/>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MOS per Call Leg</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22" name="Content Placeholder 2"/>
          <p:cNvSpPr txBox="1">
            <a:spLocks/>
          </p:cNvSpPr>
          <p:nvPr/>
        </p:nvSpPr>
        <p:spPr>
          <a:xfrm>
            <a:off x="6814820" y="3040805"/>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 of Call Degradation due to Lost Package</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23" name="Content Placeholder 2"/>
          <p:cNvSpPr txBox="1">
            <a:spLocks/>
          </p:cNvSpPr>
          <p:nvPr/>
        </p:nvSpPr>
        <p:spPr>
          <a:xfrm>
            <a:off x="8123379" y="3739537"/>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Lost Packets</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cxnSp>
        <p:nvCxnSpPr>
          <p:cNvPr id="24" name="Straight Connector 23"/>
          <p:cNvCxnSpPr/>
          <p:nvPr/>
        </p:nvCxnSpPr>
        <p:spPr>
          <a:xfrm flipH="1" flipV="1">
            <a:off x="2297281" y="3634989"/>
            <a:ext cx="1" cy="76054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2663429" y="3634989"/>
            <a:ext cx="1" cy="84890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1809751" y="3343849"/>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Below Threshold Call</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30" name="TextBox 29"/>
          <p:cNvSpPr txBox="1"/>
          <p:nvPr/>
        </p:nvSpPr>
        <p:spPr>
          <a:xfrm>
            <a:off x="7979029" y="4111791"/>
            <a:ext cx="2403222" cy="18466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ysClr val="windowText" lastClr="000000"/>
                </a:solidFill>
                <a:effectLst/>
                <a:uLnTx/>
                <a:uFillTx/>
                <a:latin typeface="+mj-lt"/>
              </a:rPr>
              <a:t>MOS Records from 8/5/15 08:35 to 8/5/15 09:30 with MOS below 4.5</a:t>
            </a:r>
          </a:p>
        </p:txBody>
      </p:sp>
      <p:sp>
        <p:nvSpPr>
          <p:cNvPr id="31" name="TextBox 30"/>
          <p:cNvSpPr txBox="1"/>
          <p:nvPr/>
        </p:nvSpPr>
        <p:spPr>
          <a:xfrm>
            <a:off x="9575620" y="4924631"/>
            <a:ext cx="806631" cy="18466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a:ln>
                  <a:noFill/>
                </a:ln>
                <a:solidFill>
                  <a:sysClr val="windowText" lastClr="000000"/>
                </a:solidFill>
                <a:effectLst/>
                <a:uLnTx/>
                <a:uFillTx/>
                <a:latin typeface="+mj-lt"/>
              </a:rPr>
              <a:t>Showing 6 Call Legs</a:t>
            </a:r>
          </a:p>
        </p:txBody>
      </p:sp>
      <p:sp>
        <p:nvSpPr>
          <p:cNvPr id="32" name="TextBox 31"/>
          <p:cNvSpPr txBox="1"/>
          <p:nvPr/>
        </p:nvSpPr>
        <p:spPr>
          <a:xfrm>
            <a:off x="2650917" y="3837389"/>
            <a:ext cx="409086" cy="219291"/>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25" b="1" i="0" u="none" strike="noStrike" kern="0" cap="none" spc="0" normalizeH="0" baseline="0" noProof="0" dirty="0">
                <a:ln>
                  <a:noFill/>
                </a:ln>
                <a:solidFill>
                  <a:schemeClr val="tx2"/>
                </a:solidFill>
                <a:effectLst/>
                <a:uLnTx/>
                <a:uFillTx/>
                <a:latin typeface="+mj-lt"/>
              </a:rPr>
              <a:t>Leg 2</a:t>
            </a:r>
          </a:p>
        </p:txBody>
      </p:sp>
      <p:sp>
        <p:nvSpPr>
          <p:cNvPr id="33" name="TextBox 32"/>
          <p:cNvSpPr txBox="1"/>
          <p:nvPr/>
        </p:nvSpPr>
        <p:spPr>
          <a:xfrm>
            <a:off x="1852237" y="3837389"/>
            <a:ext cx="409086" cy="219291"/>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25" b="1" i="0" u="none" strike="noStrike" kern="0" cap="none" spc="0" normalizeH="0" baseline="0" noProof="0" dirty="0">
                <a:ln>
                  <a:noFill/>
                </a:ln>
                <a:solidFill>
                  <a:schemeClr val="tx2"/>
                </a:solidFill>
                <a:effectLst/>
                <a:uLnTx/>
                <a:uFillTx/>
                <a:latin typeface="+mj-lt"/>
              </a:rPr>
              <a:t>Leg 1</a:t>
            </a:r>
          </a:p>
        </p:txBody>
      </p:sp>
      <p:grpSp>
        <p:nvGrpSpPr>
          <p:cNvPr id="27" name="Group 26"/>
          <p:cNvGrpSpPr/>
          <p:nvPr/>
        </p:nvGrpSpPr>
        <p:grpSpPr>
          <a:xfrm>
            <a:off x="1986671" y="1613321"/>
            <a:ext cx="1073332" cy="1073332"/>
            <a:chOff x="4765682" y="2132238"/>
            <a:chExt cx="959540" cy="959540"/>
          </a:xfrm>
        </p:grpSpPr>
        <p:sp>
          <p:nvSpPr>
            <p:cNvPr id="28" name="Oval 27"/>
            <p:cNvSpPr/>
            <p:nvPr/>
          </p:nvSpPr>
          <p:spPr>
            <a:xfrm>
              <a:off x="4765682"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6" name="Freeform 40"/>
            <p:cNvSpPr>
              <a:spLocks noEditPoints="1"/>
            </p:cNvSpPr>
            <p:nvPr/>
          </p:nvSpPr>
          <p:spPr bwMode="auto">
            <a:xfrm>
              <a:off x="4999571" y="2380689"/>
              <a:ext cx="491762" cy="491041"/>
            </a:xfrm>
            <a:custGeom>
              <a:avLst/>
              <a:gdLst>
                <a:gd name="T0" fmla="*/ 32 w 360"/>
                <a:gd name="T1" fmla="*/ 320 h 360"/>
                <a:gd name="T2" fmla="*/ 48 w 360"/>
                <a:gd name="T3" fmla="*/ 320 h 360"/>
                <a:gd name="T4" fmla="*/ 228 w 360"/>
                <a:gd name="T5" fmla="*/ 224 h 360"/>
                <a:gd name="T6" fmla="*/ 222 w 360"/>
                <a:gd name="T7" fmla="*/ 238 h 360"/>
                <a:gd name="T8" fmla="*/ 308 w 360"/>
                <a:gd name="T9" fmla="*/ 320 h 360"/>
                <a:gd name="T10" fmla="*/ 314 w 360"/>
                <a:gd name="T11" fmla="*/ 306 h 360"/>
                <a:gd name="T12" fmla="*/ 228 w 360"/>
                <a:gd name="T13" fmla="*/ 224 h 360"/>
                <a:gd name="T14" fmla="*/ 16 w 360"/>
                <a:gd name="T15" fmla="*/ 320 h 360"/>
                <a:gd name="T16" fmla="*/ 131 w 360"/>
                <a:gd name="T17" fmla="*/ 202 h 360"/>
                <a:gd name="T18" fmla="*/ 158 w 360"/>
                <a:gd name="T19" fmla="*/ 229 h 360"/>
                <a:gd name="T20" fmla="*/ 40 w 360"/>
                <a:gd name="T21" fmla="*/ 344 h 360"/>
                <a:gd name="T22" fmla="*/ 285 w 360"/>
                <a:gd name="T23" fmla="*/ 335 h 360"/>
                <a:gd name="T24" fmla="*/ 168 w 360"/>
                <a:gd name="T25" fmla="*/ 218 h 360"/>
                <a:gd name="T26" fmla="*/ 143 w 360"/>
                <a:gd name="T27" fmla="*/ 190 h 360"/>
                <a:gd name="T28" fmla="*/ 142 w 360"/>
                <a:gd name="T29" fmla="*/ 187 h 360"/>
                <a:gd name="T30" fmla="*/ 141 w 360"/>
                <a:gd name="T31" fmla="*/ 183 h 360"/>
                <a:gd name="T32" fmla="*/ 140 w 360"/>
                <a:gd name="T33" fmla="*/ 180 h 360"/>
                <a:gd name="T34" fmla="*/ 140 w 360"/>
                <a:gd name="T35" fmla="*/ 173 h 360"/>
                <a:gd name="T36" fmla="*/ 170 w 360"/>
                <a:gd name="T37" fmla="*/ 144 h 360"/>
                <a:gd name="T38" fmla="*/ 176 w 360"/>
                <a:gd name="T39" fmla="*/ 144 h 360"/>
                <a:gd name="T40" fmla="*/ 181 w 360"/>
                <a:gd name="T41" fmla="*/ 145 h 360"/>
                <a:gd name="T42" fmla="*/ 189 w 360"/>
                <a:gd name="T43" fmla="*/ 149 h 360"/>
                <a:gd name="T44" fmla="*/ 212 w 360"/>
                <a:gd name="T45" fmla="*/ 171 h 360"/>
                <a:gd name="T46" fmla="*/ 331 w 360"/>
                <a:gd name="T47" fmla="*/ 289 h 360"/>
                <a:gd name="T48" fmla="*/ 308 w 360"/>
                <a:gd name="T49" fmla="*/ 344 h 360"/>
                <a:gd name="T50" fmla="*/ 206 w 360"/>
                <a:gd name="T51" fmla="*/ 142 h 360"/>
                <a:gd name="T52" fmla="*/ 228 w 360"/>
                <a:gd name="T53" fmla="*/ 111 h 360"/>
                <a:gd name="T54" fmla="*/ 223 w 360"/>
                <a:gd name="T55" fmla="*/ 159 h 360"/>
                <a:gd name="T56" fmla="*/ 18 w 360"/>
                <a:gd name="T57" fmla="*/ 25 h 360"/>
                <a:gd name="T58" fmla="*/ 59 w 360"/>
                <a:gd name="T59" fmla="*/ 38 h 360"/>
                <a:gd name="T60" fmla="*/ 288 w 360"/>
                <a:gd name="T61" fmla="*/ 128 h 360"/>
                <a:gd name="T62" fmla="*/ 263 w 360"/>
                <a:gd name="T63" fmla="*/ 122 h 360"/>
                <a:gd name="T64" fmla="*/ 238 w 360"/>
                <a:gd name="T65" fmla="*/ 98 h 360"/>
                <a:gd name="T66" fmla="*/ 236 w 360"/>
                <a:gd name="T67" fmla="*/ 92 h 360"/>
                <a:gd name="T68" fmla="*/ 281 w 360"/>
                <a:gd name="T69" fmla="*/ 17 h 360"/>
                <a:gd name="T70" fmla="*/ 273 w 360"/>
                <a:gd name="T71" fmla="*/ 87 h 360"/>
                <a:gd name="T72" fmla="*/ 335 w 360"/>
                <a:gd name="T73" fmla="*/ 87 h 360"/>
                <a:gd name="T74" fmla="*/ 288 w 360"/>
                <a:gd name="T75" fmla="*/ 128 h 360"/>
                <a:gd name="T76" fmla="*/ 288 w 360"/>
                <a:gd name="T77" fmla="*/ 0 h 360"/>
                <a:gd name="T78" fmla="*/ 220 w 360"/>
                <a:gd name="T79" fmla="*/ 96 h 360"/>
                <a:gd name="T80" fmla="*/ 172 w 360"/>
                <a:gd name="T81" fmla="*/ 128 h 360"/>
                <a:gd name="T82" fmla="*/ 65 w 360"/>
                <a:gd name="T83" fmla="*/ 54 h 360"/>
                <a:gd name="T84" fmla="*/ 80 w 360"/>
                <a:gd name="T85" fmla="*/ 36 h 360"/>
                <a:gd name="T86" fmla="*/ 76 w 360"/>
                <a:gd name="T87" fmla="*/ 29 h 360"/>
                <a:gd name="T88" fmla="*/ 28 w 360"/>
                <a:gd name="T89" fmla="*/ 1 h 360"/>
                <a:gd name="T90" fmla="*/ 24 w 360"/>
                <a:gd name="T91" fmla="*/ 0 h 360"/>
                <a:gd name="T92" fmla="*/ 2 w 360"/>
                <a:gd name="T93" fmla="*/ 18 h 360"/>
                <a:gd name="T94" fmla="*/ 1 w 360"/>
                <a:gd name="T95" fmla="*/ 28 h 360"/>
                <a:gd name="T96" fmla="*/ 29 w 360"/>
                <a:gd name="T97" fmla="*/ 76 h 360"/>
                <a:gd name="T98" fmla="*/ 36 w 360"/>
                <a:gd name="T99" fmla="*/ 80 h 360"/>
                <a:gd name="T100" fmla="*/ 54 w 360"/>
                <a:gd name="T101" fmla="*/ 65 h 360"/>
                <a:gd name="T102" fmla="*/ 124 w 360"/>
                <a:gd name="T103" fmla="*/ 176 h 360"/>
                <a:gd name="T104" fmla="*/ 12 w 360"/>
                <a:gd name="T105" fmla="*/ 292 h 360"/>
                <a:gd name="T106" fmla="*/ 40 w 360"/>
                <a:gd name="T107" fmla="*/ 360 h 360"/>
                <a:gd name="T108" fmla="*/ 169 w 360"/>
                <a:gd name="T109" fmla="*/ 241 h 360"/>
                <a:gd name="T110" fmla="*/ 308 w 360"/>
                <a:gd name="T111" fmla="*/ 360 h 360"/>
                <a:gd name="T112" fmla="*/ 342 w 360"/>
                <a:gd name="T113" fmla="*/ 278 h 360"/>
                <a:gd name="T114" fmla="*/ 264 w 360"/>
                <a:gd name="T115" fmla="*/ 140 h 360"/>
                <a:gd name="T116" fmla="*/ 360 w 360"/>
                <a:gd name="T117" fmla="*/ 72 h 360"/>
                <a:gd name="T118" fmla="*/ 353 w 360"/>
                <a:gd name="T119" fmla="*/ 41 h 360"/>
                <a:gd name="T120" fmla="*/ 304 w 360"/>
                <a:gd name="T121" fmla="*/ 80 h 360"/>
                <a:gd name="T122" fmla="*/ 287 w 360"/>
                <a:gd name="T123" fmla="*/ 39 h 360"/>
                <a:gd name="T124" fmla="*/ 288 w 360"/>
                <a:gd name="T1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0">
                  <a:moveTo>
                    <a:pt x="40" y="312"/>
                  </a:moveTo>
                  <a:cubicBezTo>
                    <a:pt x="36" y="312"/>
                    <a:pt x="32" y="316"/>
                    <a:pt x="32" y="320"/>
                  </a:cubicBezTo>
                  <a:cubicBezTo>
                    <a:pt x="32" y="324"/>
                    <a:pt x="36" y="328"/>
                    <a:pt x="40" y="328"/>
                  </a:cubicBezTo>
                  <a:cubicBezTo>
                    <a:pt x="44" y="328"/>
                    <a:pt x="48" y="324"/>
                    <a:pt x="48" y="320"/>
                  </a:cubicBezTo>
                  <a:cubicBezTo>
                    <a:pt x="48" y="316"/>
                    <a:pt x="44" y="312"/>
                    <a:pt x="40" y="312"/>
                  </a:cubicBezTo>
                  <a:moveTo>
                    <a:pt x="228" y="224"/>
                  </a:moveTo>
                  <a:cubicBezTo>
                    <a:pt x="224" y="224"/>
                    <a:pt x="220" y="228"/>
                    <a:pt x="220" y="232"/>
                  </a:cubicBezTo>
                  <a:cubicBezTo>
                    <a:pt x="220" y="234"/>
                    <a:pt x="221" y="236"/>
                    <a:pt x="222" y="238"/>
                  </a:cubicBezTo>
                  <a:cubicBezTo>
                    <a:pt x="302" y="318"/>
                    <a:pt x="302" y="318"/>
                    <a:pt x="302" y="318"/>
                  </a:cubicBezTo>
                  <a:cubicBezTo>
                    <a:pt x="304" y="319"/>
                    <a:pt x="306" y="320"/>
                    <a:pt x="308" y="320"/>
                  </a:cubicBezTo>
                  <a:cubicBezTo>
                    <a:pt x="312" y="320"/>
                    <a:pt x="316" y="316"/>
                    <a:pt x="316" y="312"/>
                  </a:cubicBezTo>
                  <a:cubicBezTo>
                    <a:pt x="316" y="310"/>
                    <a:pt x="315" y="308"/>
                    <a:pt x="314" y="306"/>
                  </a:cubicBezTo>
                  <a:cubicBezTo>
                    <a:pt x="234" y="226"/>
                    <a:pt x="234" y="226"/>
                    <a:pt x="234" y="226"/>
                  </a:cubicBezTo>
                  <a:cubicBezTo>
                    <a:pt x="232" y="225"/>
                    <a:pt x="230" y="224"/>
                    <a:pt x="228" y="224"/>
                  </a:cubicBezTo>
                  <a:moveTo>
                    <a:pt x="40" y="344"/>
                  </a:moveTo>
                  <a:cubicBezTo>
                    <a:pt x="27" y="344"/>
                    <a:pt x="16" y="333"/>
                    <a:pt x="16" y="320"/>
                  </a:cubicBezTo>
                  <a:cubicBezTo>
                    <a:pt x="16" y="313"/>
                    <a:pt x="19" y="307"/>
                    <a:pt x="23" y="303"/>
                  </a:cubicBezTo>
                  <a:cubicBezTo>
                    <a:pt x="131" y="202"/>
                    <a:pt x="131" y="202"/>
                    <a:pt x="131" y="202"/>
                  </a:cubicBezTo>
                  <a:cubicBezTo>
                    <a:pt x="133" y="205"/>
                    <a:pt x="136" y="207"/>
                    <a:pt x="138" y="210"/>
                  </a:cubicBezTo>
                  <a:cubicBezTo>
                    <a:pt x="158" y="229"/>
                    <a:pt x="158" y="229"/>
                    <a:pt x="158" y="229"/>
                  </a:cubicBezTo>
                  <a:cubicBezTo>
                    <a:pt x="57" y="337"/>
                    <a:pt x="57" y="337"/>
                    <a:pt x="57" y="337"/>
                  </a:cubicBezTo>
                  <a:cubicBezTo>
                    <a:pt x="53" y="341"/>
                    <a:pt x="47" y="344"/>
                    <a:pt x="40" y="344"/>
                  </a:cubicBezTo>
                  <a:moveTo>
                    <a:pt x="308" y="344"/>
                  </a:moveTo>
                  <a:cubicBezTo>
                    <a:pt x="299" y="344"/>
                    <a:pt x="291" y="340"/>
                    <a:pt x="285" y="335"/>
                  </a:cubicBezTo>
                  <a:cubicBezTo>
                    <a:pt x="178" y="227"/>
                    <a:pt x="178" y="227"/>
                    <a:pt x="178" y="227"/>
                  </a:cubicBezTo>
                  <a:cubicBezTo>
                    <a:pt x="168" y="218"/>
                    <a:pt x="168" y="218"/>
                    <a:pt x="168" y="218"/>
                  </a:cubicBezTo>
                  <a:cubicBezTo>
                    <a:pt x="149" y="199"/>
                    <a:pt x="149" y="199"/>
                    <a:pt x="149" y="199"/>
                  </a:cubicBezTo>
                  <a:cubicBezTo>
                    <a:pt x="147" y="196"/>
                    <a:pt x="145" y="193"/>
                    <a:pt x="143" y="190"/>
                  </a:cubicBezTo>
                  <a:cubicBezTo>
                    <a:pt x="143" y="189"/>
                    <a:pt x="143" y="188"/>
                    <a:pt x="142" y="187"/>
                  </a:cubicBezTo>
                  <a:cubicBezTo>
                    <a:pt x="142" y="187"/>
                    <a:pt x="142" y="187"/>
                    <a:pt x="142" y="187"/>
                  </a:cubicBezTo>
                  <a:cubicBezTo>
                    <a:pt x="142" y="186"/>
                    <a:pt x="141" y="185"/>
                    <a:pt x="141" y="184"/>
                  </a:cubicBezTo>
                  <a:cubicBezTo>
                    <a:pt x="141" y="183"/>
                    <a:pt x="141" y="183"/>
                    <a:pt x="141" y="183"/>
                  </a:cubicBezTo>
                  <a:cubicBezTo>
                    <a:pt x="141" y="182"/>
                    <a:pt x="140" y="181"/>
                    <a:pt x="140" y="180"/>
                  </a:cubicBezTo>
                  <a:cubicBezTo>
                    <a:pt x="140" y="180"/>
                    <a:pt x="140" y="180"/>
                    <a:pt x="140" y="180"/>
                  </a:cubicBezTo>
                  <a:cubicBezTo>
                    <a:pt x="140" y="178"/>
                    <a:pt x="140" y="177"/>
                    <a:pt x="140" y="176"/>
                  </a:cubicBezTo>
                  <a:cubicBezTo>
                    <a:pt x="140" y="175"/>
                    <a:pt x="140" y="174"/>
                    <a:pt x="140" y="173"/>
                  </a:cubicBezTo>
                  <a:cubicBezTo>
                    <a:pt x="140" y="173"/>
                    <a:pt x="140" y="172"/>
                    <a:pt x="140" y="171"/>
                  </a:cubicBezTo>
                  <a:cubicBezTo>
                    <a:pt x="143" y="157"/>
                    <a:pt x="155" y="145"/>
                    <a:pt x="170" y="144"/>
                  </a:cubicBezTo>
                  <a:cubicBezTo>
                    <a:pt x="170" y="144"/>
                    <a:pt x="171" y="144"/>
                    <a:pt x="172" y="144"/>
                  </a:cubicBezTo>
                  <a:cubicBezTo>
                    <a:pt x="173" y="144"/>
                    <a:pt x="175" y="144"/>
                    <a:pt x="176" y="144"/>
                  </a:cubicBezTo>
                  <a:cubicBezTo>
                    <a:pt x="177" y="144"/>
                    <a:pt x="177" y="144"/>
                    <a:pt x="177" y="144"/>
                  </a:cubicBezTo>
                  <a:cubicBezTo>
                    <a:pt x="178" y="145"/>
                    <a:pt x="179" y="145"/>
                    <a:pt x="181" y="145"/>
                  </a:cubicBezTo>
                  <a:cubicBezTo>
                    <a:pt x="181" y="145"/>
                    <a:pt x="181" y="145"/>
                    <a:pt x="181" y="145"/>
                  </a:cubicBezTo>
                  <a:cubicBezTo>
                    <a:pt x="184" y="146"/>
                    <a:pt x="186" y="147"/>
                    <a:pt x="189" y="149"/>
                  </a:cubicBezTo>
                  <a:cubicBezTo>
                    <a:pt x="191" y="150"/>
                    <a:pt x="193" y="152"/>
                    <a:pt x="195" y="153"/>
                  </a:cubicBezTo>
                  <a:cubicBezTo>
                    <a:pt x="212" y="171"/>
                    <a:pt x="212" y="171"/>
                    <a:pt x="212" y="171"/>
                  </a:cubicBezTo>
                  <a:cubicBezTo>
                    <a:pt x="223" y="182"/>
                    <a:pt x="223" y="182"/>
                    <a:pt x="223" y="182"/>
                  </a:cubicBezTo>
                  <a:cubicBezTo>
                    <a:pt x="331" y="289"/>
                    <a:pt x="331" y="289"/>
                    <a:pt x="331" y="289"/>
                  </a:cubicBezTo>
                  <a:cubicBezTo>
                    <a:pt x="336" y="295"/>
                    <a:pt x="340" y="303"/>
                    <a:pt x="340" y="312"/>
                  </a:cubicBezTo>
                  <a:cubicBezTo>
                    <a:pt x="340" y="330"/>
                    <a:pt x="326" y="344"/>
                    <a:pt x="308" y="344"/>
                  </a:cubicBezTo>
                  <a:moveTo>
                    <a:pt x="223" y="159"/>
                  </a:moveTo>
                  <a:cubicBezTo>
                    <a:pt x="206" y="142"/>
                    <a:pt x="206" y="142"/>
                    <a:pt x="206" y="142"/>
                  </a:cubicBezTo>
                  <a:cubicBezTo>
                    <a:pt x="204" y="140"/>
                    <a:pt x="202" y="139"/>
                    <a:pt x="201" y="137"/>
                  </a:cubicBezTo>
                  <a:cubicBezTo>
                    <a:pt x="228" y="111"/>
                    <a:pt x="228" y="111"/>
                    <a:pt x="228" y="111"/>
                  </a:cubicBezTo>
                  <a:cubicBezTo>
                    <a:pt x="233" y="120"/>
                    <a:pt x="240" y="127"/>
                    <a:pt x="249" y="132"/>
                  </a:cubicBezTo>
                  <a:cubicBezTo>
                    <a:pt x="223" y="159"/>
                    <a:pt x="223" y="159"/>
                    <a:pt x="223" y="159"/>
                  </a:cubicBezTo>
                  <a:moveTo>
                    <a:pt x="38" y="59"/>
                  </a:moveTo>
                  <a:cubicBezTo>
                    <a:pt x="18" y="25"/>
                    <a:pt x="18" y="25"/>
                    <a:pt x="18" y="25"/>
                  </a:cubicBezTo>
                  <a:cubicBezTo>
                    <a:pt x="25" y="18"/>
                    <a:pt x="25" y="18"/>
                    <a:pt x="25" y="18"/>
                  </a:cubicBezTo>
                  <a:cubicBezTo>
                    <a:pt x="59" y="38"/>
                    <a:pt x="59" y="38"/>
                    <a:pt x="59" y="38"/>
                  </a:cubicBezTo>
                  <a:cubicBezTo>
                    <a:pt x="38" y="59"/>
                    <a:pt x="38" y="59"/>
                    <a:pt x="38" y="59"/>
                  </a:cubicBezTo>
                  <a:moveTo>
                    <a:pt x="288" y="128"/>
                  </a:moveTo>
                  <a:cubicBezTo>
                    <a:pt x="281" y="128"/>
                    <a:pt x="274" y="127"/>
                    <a:pt x="268" y="124"/>
                  </a:cubicBezTo>
                  <a:cubicBezTo>
                    <a:pt x="266" y="123"/>
                    <a:pt x="264" y="123"/>
                    <a:pt x="263" y="122"/>
                  </a:cubicBezTo>
                  <a:cubicBezTo>
                    <a:pt x="262" y="122"/>
                    <a:pt x="262" y="122"/>
                    <a:pt x="262" y="122"/>
                  </a:cubicBezTo>
                  <a:cubicBezTo>
                    <a:pt x="252" y="116"/>
                    <a:pt x="244" y="108"/>
                    <a:pt x="238" y="98"/>
                  </a:cubicBezTo>
                  <a:cubicBezTo>
                    <a:pt x="238" y="97"/>
                    <a:pt x="238" y="97"/>
                    <a:pt x="238" y="97"/>
                  </a:cubicBezTo>
                  <a:cubicBezTo>
                    <a:pt x="237" y="96"/>
                    <a:pt x="237" y="94"/>
                    <a:pt x="236" y="92"/>
                  </a:cubicBezTo>
                  <a:cubicBezTo>
                    <a:pt x="233" y="86"/>
                    <a:pt x="232" y="79"/>
                    <a:pt x="232" y="72"/>
                  </a:cubicBezTo>
                  <a:cubicBezTo>
                    <a:pt x="232" y="43"/>
                    <a:pt x="254" y="20"/>
                    <a:pt x="281" y="17"/>
                  </a:cubicBezTo>
                  <a:cubicBezTo>
                    <a:pt x="273" y="25"/>
                    <a:pt x="273" y="25"/>
                    <a:pt x="273" y="25"/>
                  </a:cubicBezTo>
                  <a:cubicBezTo>
                    <a:pt x="256" y="42"/>
                    <a:pt x="256" y="70"/>
                    <a:pt x="273" y="87"/>
                  </a:cubicBezTo>
                  <a:cubicBezTo>
                    <a:pt x="281" y="96"/>
                    <a:pt x="293" y="100"/>
                    <a:pt x="304" y="100"/>
                  </a:cubicBezTo>
                  <a:cubicBezTo>
                    <a:pt x="315" y="100"/>
                    <a:pt x="327" y="96"/>
                    <a:pt x="335" y="87"/>
                  </a:cubicBezTo>
                  <a:cubicBezTo>
                    <a:pt x="343" y="79"/>
                    <a:pt x="343" y="79"/>
                    <a:pt x="343" y="79"/>
                  </a:cubicBezTo>
                  <a:cubicBezTo>
                    <a:pt x="340" y="106"/>
                    <a:pt x="317" y="128"/>
                    <a:pt x="288" y="128"/>
                  </a:cubicBezTo>
                  <a:moveTo>
                    <a:pt x="288" y="0"/>
                  </a:moveTo>
                  <a:cubicBezTo>
                    <a:pt x="288" y="0"/>
                    <a:pt x="288" y="0"/>
                    <a:pt x="288" y="0"/>
                  </a:cubicBezTo>
                  <a:cubicBezTo>
                    <a:pt x="248" y="0"/>
                    <a:pt x="216" y="32"/>
                    <a:pt x="216" y="72"/>
                  </a:cubicBezTo>
                  <a:cubicBezTo>
                    <a:pt x="216" y="80"/>
                    <a:pt x="218" y="89"/>
                    <a:pt x="220" y="96"/>
                  </a:cubicBezTo>
                  <a:cubicBezTo>
                    <a:pt x="185" y="130"/>
                    <a:pt x="185" y="130"/>
                    <a:pt x="185" y="130"/>
                  </a:cubicBezTo>
                  <a:cubicBezTo>
                    <a:pt x="181" y="129"/>
                    <a:pt x="176" y="128"/>
                    <a:pt x="172" y="128"/>
                  </a:cubicBezTo>
                  <a:cubicBezTo>
                    <a:pt x="162" y="128"/>
                    <a:pt x="153" y="131"/>
                    <a:pt x="145" y="136"/>
                  </a:cubicBezTo>
                  <a:cubicBezTo>
                    <a:pt x="65" y="54"/>
                    <a:pt x="65" y="54"/>
                    <a:pt x="65" y="54"/>
                  </a:cubicBezTo>
                  <a:cubicBezTo>
                    <a:pt x="78" y="42"/>
                    <a:pt x="78" y="42"/>
                    <a:pt x="78" y="42"/>
                  </a:cubicBezTo>
                  <a:cubicBezTo>
                    <a:pt x="79" y="40"/>
                    <a:pt x="80" y="38"/>
                    <a:pt x="80" y="36"/>
                  </a:cubicBezTo>
                  <a:cubicBezTo>
                    <a:pt x="80" y="33"/>
                    <a:pt x="78" y="31"/>
                    <a:pt x="76" y="29"/>
                  </a:cubicBezTo>
                  <a:cubicBezTo>
                    <a:pt x="76" y="29"/>
                    <a:pt x="76" y="29"/>
                    <a:pt x="76" y="29"/>
                  </a:cubicBezTo>
                  <a:cubicBezTo>
                    <a:pt x="28" y="1"/>
                    <a:pt x="28" y="1"/>
                    <a:pt x="28" y="1"/>
                  </a:cubicBezTo>
                  <a:cubicBezTo>
                    <a:pt x="28" y="1"/>
                    <a:pt x="28" y="1"/>
                    <a:pt x="28" y="1"/>
                  </a:cubicBezTo>
                  <a:cubicBezTo>
                    <a:pt x="27" y="0"/>
                    <a:pt x="25" y="0"/>
                    <a:pt x="24" y="0"/>
                  </a:cubicBezTo>
                  <a:cubicBezTo>
                    <a:pt x="24" y="0"/>
                    <a:pt x="24" y="0"/>
                    <a:pt x="24" y="0"/>
                  </a:cubicBezTo>
                  <a:cubicBezTo>
                    <a:pt x="22" y="0"/>
                    <a:pt x="20" y="1"/>
                    <a:pt x="18" y="2"/>
                  </a:cubicBezTo>
                  <a:cubicBezTo>
                    <a:pt x="2" y="18"/>
                    <a:pt x="2" y="18"/>
                    <a:pt x="2" y="18"/>
                  </a:cubicBezTo>
                  <a:cubicBezTo>
                    <a:pt x="1" y="20"/>
                    <a:pt x="0" y="22"/>
                    <a:pt x="0" y="24"/>
                  </a:cubicBezTo>
                  <a:cubicBezTo>
                    <a:pt x="0" y="25"/>
                    <a:pt x="0" y="27"/>
                    <a:pt x="1" y="28"/>
                  </a:cubicBezTo>
                  <a:cubicBezTo>
                    <a:pt x="1" y="28"/>
                    <a:pt x="1" y="28"/>
                    <a:pt x="1" y="28"/>
                  </a:cubicBezTo>
                  <a:cubicBezTo>
                    <a:pt x="29" y="76"/>
                    <a:pt x="29" y="76"/>
                    <a:pt x="29" y="76"/>
                  </a:cubicBezTo>
                  <a:cubicBezTo>
                    <a:pt x="29" y="76"/>
                    <a:pt x="29" y="76"/>
                    <a:pt x="29" y="76"/>
                  </a:cubicBezTo>
                  <a:cubicBezTo>
                    <a:pt x="31" y="78"/>
                    <a:pt x="33" y="80"/>
                    <a:pt x="36" y="80"/>
                  </a:cubicBezTo>
                  <a:cubicBezTo>
                    <a:pt x="38" y="80"/>
                    <a:pt x="40" y="79"/>
                    <a:pt x="42" y="78"/>
                  </a:cubicBezTo>
                  <a:cubicBezTo>
                    <a:pt x="54" y="65"/>
                    <a:pt x="54" y="65"/>
                    <a:pt x="54" y="65"/>
                  </a:cubicBezTo>
                  <a:cubicBezTo>
                    <a:pt x="133" y="148"/>
                    <a:pt x="133" y="148"/>
                    <a:pt x="133" y="148"/>
                  </a:cubicBezTo>
                  <a:cubicBezTo>
                    <a:pt x="128" y="156"/>
                    <a:pt x="124" y="165"/>
                    <a:pt x="124" y="176"/>
                  </a:cubicBezTo>
                  <a:cubicBezTo>
                    <a:pt x="124" y="179"/>
                    <a:pt x="124" y="183"/>
                    <a:pt x="125" y="186"/>
                  </a:cubicBezTo>
                  <a:cubicBezTo>
                    <a:pt x="12" y="292"/>
                    <a:pt x="12" y="292"/>
                    <a:pt x="12" y="292"/>
                  </a:cubicBezTo>
                  <a:cubicBezTo>
                    <a:pt x="4" y="299"/>
                    <a:pt x="0" y="309"/>
                    <a:pt x="0" y="320"/>
                  </a:cubicBezTo>
                  <a:cubicBezTo>
                    <a:pt x="0" y="342"/>
                    <a:pt x="18" y="360"/>
                    <a:pt x="40" y="360"/>
                  </a:cubicBezTo>
                  <a:cubicBezTo>
                    <a:pt x="51" y="360"/>
                    <a:pt x="61" y="356"/>
                    <a:pt x="68" y="348"/>
                  </a:cubicBezTo>
                  <a:cubicBezTo>
                    <a:pt x="169" y="241"/>
                    <a:pt x="169" y="241"/>
                    <a:pt x="169" y="241"/>
                  </a:cubicBezTo>
                  <a:cubicBezTo>
                    <a:pt x="274" y="346"/>
                    <a:pt x="274" y="346"/>
                    <a:pt x="274" y="346"/>
                  </a:cubicBezTo>
                  <a:cubicBezTo>
                    <a:pt x="283" y="355"/>
                    <a:pt x="295" y="360"/>
                    <a:pt x="308" y="360"/>
                  </a:cubicBezTo>
                  <a:cubicBezTo>
                    <a:pt x="335" y="360"/>
                    <a:pt x="356" y="339"/>
                    <a:pt x="356" y="312"/>
                  </a:cubicBezTo>
                  <a:cubicBezTo>
                    <a:pt x="356" y="299"/>
                    <a:pt x="351" y="287"/>
                    <a:pt x="342" y="278"/>
                  </a:cubicBezTo>
                  <a:cubicBezTo>
                    <a:pt x="235" y="171"/>
                    <a:pt x="235" y="171"/>
                    <a:pt x="235" y="171"/>
                  </a:cubicBezTo>
                  <a:cubicBezTo>
                    <a:pt x="264" y="140"/>
                    <a:pt x="264" y="140"/>
                    <a:pt x="264" y="140"/>
                  </a:cubicBezTo>
                  <a:cubicBezTo>
                    <a:pt x="271" y="142"/>
                    <a:pt x="280" y="144"/>
                    <a:pt x="288" y="144"/>
                  </a:cubicBezTo>
                  <a:cubicBezTo>
                    <a:pt x="328" y="144"/>
                    <a:pt x="360" y="112"/>
                    <a:pt x="360" y="72"/>
                  </a:cubicBezTo>
                  <a:cubicBezTo>
                    <a:pt x="360" y="72"/>
                    <a:pt x="360" y="72"/>
                    <a:pt x="360" y="72"/>
                  </a:cubicBezTo>
                  <a:cubicBezTo>
                    <a:pt x="360" y="61"/>
                    <a:pt x="357" y="50"/>
                    <a:pt x="353" y="41"/>
                  </a:cubicBezTo>
                  <a:cubicBezTo>
                    <a:pt x="321" y="73"/>
                    <a:pt x="321" y="73"/>
                    <a:pt x="321" y="73"/>
                  </a:cubicBezTo>
                  <a:cubicBezTo>
                    <a:pt x="317" y="77"/>
                    <a:pt x="311" y="80"/>
                    <a:pt x="304" y="80"/>
                  </a:cubicBezTo>
                  <a:cubicBezTo>
                    <a:pt x="291" y="80"/>
                    <a:pt x="280" y="69"/>
                    <a:pt x="280" y="56"/>
                  </a:cubicBezTo>
                  <a:cubicBezTo>
                    <a:pt x="280" y="49"/>
                    <a:pt x="283" y="43"/>
                    <a:pt x="287" y="39"/>
                  </a:cubicBezTo>
                  <a:cubicBezTo>
                    <a:pt x="319" y="7"/>
                    <a:pt x="319" y="7"/>
                    <a:pt x="319" y="7"/>
                  </a:cubicBezTo>
                  <a:cubicBezTo>
                    <a:pt x="310" y="3"/>
                    <a:pt x="299" y="0"/>
                    <a:pt x="288" y="0"/>
                  </a:cubicBezTo>
                </a:path>
              </a:pathLst>
            </a:custGeom>
            <a:solidFill>
              <a:schemeClr val="bg1"/>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spTree>
    <p:extLst>
      <p:ext uri="{BB962C8B-B14F-4D97-AF65-F5344CB8AC3E}">
        <p14:creationId xmlns:p14="http://schemas.microsoft.com/office/powerpoint/2010/main" val="26183788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par>
                          <p:cTn id="55" fill="hold">
                            <p:stCondLst>
                              <p:cond delay="4500"/>
                            </p:stCondLst>
                            <p:childTnLst>
                              <p:par>
                                <p:cTn id="56" presetID="22" presetClass="entr" presetSubtype="4"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8" grpId="0"/>
      <p:bldP spid="22" grpId="0"/>
      <p:bldP spid="23"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5.1: Reporting &amp; KPIs</a:t>
            </a:r>
          </a:p>
        </p:txBody>
      </p:sp>
      <p:sp>
        <p:nvSpPr>
          <p:cNvPr id="7" name="Content Placeholder 2"/>
          <p:cNvSpPr txBox="1">
            <a:spLocks/>
          </p:cNvSpPr>
          <p:nvPr/>
        </p:nvSpPr>
        <p:spPr>
          <a:xfrm>
            <a:off x="1748852" y="4112679"/>
            <a:ext cx="3402768" cy="9300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All call statistics stored in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EdgeView</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are accessible through a robust reporting and analytics tool. Service providers use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EdgeView</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Reporting to establish performance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KPIs</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isolate potential problems and continuously improve service performance.</a:t>
            </a:r>
          </a:p>
        </p:txBody>
      </p:sp>
      <p:grpSp>
        <p:nvGrpSpPr>
          <p:cNvPr id="9" name="Group 8"/>
          <p:cNvGrpSpPr/>
          <p:nvPr/>
        </p:nvGrpSpPr>
        <p:grpSpPr>
          <a:xfrm>
            <a:off x="2534826" y="1952736"/>
            <a:ext cx="1921173" cy="1921173"/>
            <a:chOff x="1347766" y="1460647"/>
            <a:chExt cx="2561564" cy="2561564"/>
          </a:xfrm>
        </p:grpSpPr>
        <p:sp>
          <p:nvSpPr>
            <p:cNvPr id="32" name="Oval 31"/>
            <p:cNvSpPr/>
            <p:nvPr/>
          </p:nvSpPr>
          <p:spPr>
            <a:xfrm>
              <a:off x="1347766" y="1460647"/>
              <a:ext cx="2561564" cy="256156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Rectangle 6"/>
            <p:cNvSpPr>
              <a:spLocks noChangeArrowheads="1"/>
            </p:cNvSpPr>
            <p:nvPr/>
          </p:nvSpPr>
          <p:spPr bwMode="auto">
            <a:xfrm>
              <a:off x="2582042" y="2996953"/>
              <a:ext cx="74550" cy="1160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Oval 15"/>
            <p:cNvSpPr/>
            <p:nvPr/>
          </p:nvSpPr>
          <p:spPr>
            <a:xfrm>
              <a:off x="1426112" y="1538993"/>
              <a:ext cx="2404872" cy="2404872"/>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17" name="Group 4"/>
            <p:cNvGrpSpPr>
              <a:grpSpLocks noChangeAspect="1"/>
            </p:cNvGrpSpPr>
            <p:nvPr/>
          </p:nvGrpSpPr>
          <p:grpSpPr bwMode="auto">
            <a:xfrm>
              <a:off x="2113080" y="2053897"/>
              <a:ext cx="1059844" cy="1375066"/>
              <a:chOff x="-2" y="0"/>
              <a:chExt cx="2831" cy="3673"/>
            </a:xfrm>
            <a:solidFill>
              <a:schemeClr val="bg1"/>
            </a:solidFill>
          </p:grpSpPr>
          <p:sp>
            <p:nvSpPr>
              <p:cNvPr id="18" name="Freeform 5"/>
              <p:cNvSpPr>
                <a:spLocks noEditPoints="1"/>
              </p:cNvSpPr>
              <p:nvPr/>
            </p:nvSpPr>
            <p:spPr bwMode="auto">
              <a:xfrm>
                <a:off x="-2" y="0"/>
                <a:ext cx="2831" cy="3673"/>
              </a:xfrm>
              <a:custGeom>
                <a:avLst/>
                <a:gdLst>
                  <a:gd name="T0" fmla="*/ 0 w 2831"/>
                  <a:gd name="T1" fmla="*/ 3673 h 3673"/>
                  <a:gd name="T2" fmla="*/ 2831 w 2831"/>
                  <a:gd name="T3" fmla="*/ 889 h 3673"/>
                  <a:gd name="T4" fmla="*/ 0 w 2831"/>
                  <a:gd name="T5" fmla="*/ 0 h 3673"/>
                  <a:gd name="T6" fmla="*/ 1841 w 2831"/>
                  <a:gd name="T7" fmla="*/ 141 h 3673"/>
                  <a:gd name="T8" fmla="*/ 2690 w 2831"/>
                  <a:gd name="T9" fmla="*/ 988 h 3673"/>
                  <a:gd name="T10" fmla="*/ 141 w 2831"/>
                  <a:gd name="T11" fmla="*/ 3532 h 3673"/>
                  <a:gd name="T12" fmla="*/ 1982 w 2831"/>
                  <a:gd name="T13" fmla="*/ 242 h 3673"/>
                  <a:gd name="T14" fmla="*/ 1982 w 2831"/>
                  <a:gd name="T15" fmla="*/ 847 h 3673"/>
                  <a:gd name="T16" fmla="*/ 388 w 2831"/>
                  <a:gd name="T17" fmla="*/ 1163 h 3673"/>
                  <a:gd name="T18" fmla="*/ 388 w 2831"/>
                  <a:gd name="T19" fmla="*/ 2967 h 3673"/>
                  <a:gd name="T20" fmla="*/ 425 w 2831"/>
                  <a:gd name="T21" fmla="*/ 3006 h 3673"/>
                  <a:gd name="T22" fmla="*/ 2443 w 2831"/>
                  <a:gd name="T23" fmla="*/ 3006 h 3673"/>
                  <a:gd name="T24" fmla="*/ 2443 w 2831"/>
                  <a:gd name="T25" fmla="*/ 1201 h 3673"/>
                  <a:gd name="T26" fmla="*/ 2407 w 2831"/>
                  <a:gd name="T27" fmla="*/ 1163 h 3673"/>
                  <a:gd name="T28" fmla="*/ 388 w 2831"/>
                  <a:gd name="T29" fmla="*/ 1163 h 3673"/>
                  <a:gd name="T30" fmla="*/ 1024 w 2831"/>
                  <a:gd name="T31" fmla="*/ 1310 h 3673"/>
                  <a:gd name="T32" fmla="*/ 533 w 2831"/>
                  <a:gd name="T33" fmla="*/ 1588 h 3673"/>
                  <a:gd name="T34" fmla="*/ 1169 w 2831"/>
                  <a:gd name="T35" fmla="*/ 1310 h 3673"/>
                  <a:gd name="T36" fmla="*/ 1660 w 2831"/>
                  <a:gd name="T37" fmla="*/ 1588 h 3673"/>
                  <a:gd name="T38" fmla="*/ 1169 w 2831"/>
                  <a:gd name="T39" fmla="*/ 1310 h 3673"/>
                  <a:gd name="T40" fmla="*/ 2298 w 2831"/>
                  <a:gd name="T41" fmla="*/ 1310 h 3673"/>
                  <a:gd name="T42" fmla="*/ 1807 w 2831"/>
                  <a:gd name="T43" fmla="*/ 1588 h 3673"/>
                  <a:gd name="T44" fmla="*/ 533 w 2831"/>
                  <a:gd name="T45" fmla="*/ 1734 h 3673"/>
                  <a:gd name="T46" fmla="*/ 1024 w 2831"/>
                  <a:gd name="T47" fmla="*/ 2010 h 3673"/>
                  <a:gd name="T48" fmla="*/ 533 w 2831"/>
                  <a:gd name="T49" fmla="*/ 1734 h 3673"/>
                  <a:gd name="T50" fmla="*/ 1660 w 2831"/>
                  <a:gd name="T51" fmla="*/ 1734 h 3673"/>
                  <a:gd name="T52" fmla="*/ 1169 w 2831"/>
                  <a:gd name="T53" fmla="*/ 2010 h 3673"/>
                  <a:gd name="T54" fmla="*/ 1807 w 2831"/>
                  <a:gd name="T55" fmla="*/ 1734 h 3673"/>
                  <a:gd name="T56" fmla="*/ 2298 w 2831"/>
                  <a:gd name="T57" fmla="*/ 2010 h 3673"/>
                  <a:gd name="T58" fmla="*/ 1807 w 2831"/>
                  <a:gd name="T59" fmla="*/ 1734 h 3673"/>
                  <a:gd name="T60" fmla="*/ 1024 w 2831"/>
                  <a:gd name="T61" fmla="*/ 2157 h 3673"/>
                  <a:gd name="T62" fmla="*/ 533 w 2831"/>
                  <a:gd name="T63" fmla="*/ 2435 h 3673"/>
                  <a:gd name="T64" fmla="*/ 1169 w 2831"/>
                  <a:gd name="T65" fmla="*/ 2157 h 3673"/>
                  <a:gd name="T66" fmla="*/ 2298 w 2831"/>
                  <a:gd name="T67" fmla="*/ 2860 h 3673"/>
                  <a:gd name="T68" fmla="*/ 2223 w 2831"/>
                  <a:gd name="T69" fmla="*/ 2200 h 3673"/>
                  <a:gd name="T70" fmla="*/ 2008 w 2831"/>
                  <a:gd name="T71" fmla="*/ 2860 h 3673"/>
                  <a:gd name="T72" fmla="*/ 1850 w 2831"/>
                  <a:gd name="T73" fmla="*/ 2373 h 3673"/>
                  <a:gd name="T74" fmla="*/ 1636 w 2831"/>
                  <a:gd name="T75" fmla="*/ 2860 h 3673"/>
                  <a:gd name="T76" fmla="*/ 1169 w 2831"/>
                  <a:gd name="T77" fmla="*/ 2157 h 3673"/>
                  <a:gd name="T78" fmla="*/ 1024 w 2831"/>
                  <a:gd name="T79" fmla="*/ 2582 h 3673"/>
                  <a:gd name="T80" fmla="*/ 533 w 2831"/>
                  <a:gd name="T81" fmla="*/ 2860 h 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1" h="3673">
                    <a:moveTo>
                      <a:pt x="0" y="0"/>
                    </a:moveTo>
                    <a:lnTo>
                      <a:pt x="0" y="3673"/>
                    </a:lnTo>
                    <a:lnTo>
                      <a:pt x="2831" y="3673"/>
                    </a:lnTo>
                    <a:lnTo>
                      <a:pt x="2831" y="889"/>
                    </a:lnTo>
                    <a:lnTo>
                      <a:pt x="1941" y="0"/>
                    </a:lnTo>
                    <a:lnTo>
                      <a:pt x="0" y="0"/>
                    </a:lnTo>
                    <a:close/>
                    <a:moveTo>
                      <a:pt x="141" y="141"/>
                    </a:moveTo>
                    <a:lnTo>
                      <a:pt x="1841" y="141"/>
                    </a:lnTo>
                    <a:lnTo>
                      <a:pt x="1841" y="988"/>
                    </a:lnTo>
                    <a:lnTo>
                      <a:pt x="2690" y="988"/>
                    </a:lnTo>
                    <a:lnTo>
                      <a:pt x="2690" y="3532"/>
                    </a:lnTo>
                    <a:lnTo>
                      <a:pt x="141" y="3532"/>
                    </a:lnTo>
                    <a:lnTo>
                      <a:pt x="141" y="141"/>
                    </a:lnTo>
                    <a:close/>
                    <a:moveTo>
                      <a:pt x="1982" y="242"/>
                    </a:moveTo>
                    <a:lnTo>
                      <a:pt x="2590" y="847"/>
                    </a:lnTo>
                    <a:lnTo>
                      <a:pt x="1982" y="847"/>
                    </a:lnTo>
                    <a:lnTo>
                      <a:pt x="1982" y="242"/>
                    </a:lnTo>
                    <a:close/>
                    <a:moveTo>
                      <a:pt x="388" y="1163"/>
                    </a:moveTo>
                    <a:lnTo>
                      <a:pt x="388" y="1201"/>
                    </a:lnTo>
                    <a:lnTo>
                      <a:pt x="388" y="2967"/>
                    </a:lnTo>
                    <a:lnTo>
                      <a:pt x="388" y="3006"/>
                    </a:lnTo>
                    <a:lnTo>
                      <a:pt x="425" y="3006"/>
                    </a:lnTo>
                    <a:lnTo>
                      <a:pt x="2407" y="3006"/>
                    </a:lnTo>
                    <a:lnTo>
                      <a:pt x="2443" y="3006"/>
                    </a:lnTo>
                    <a:lnTo>
                      <a:pt x="2443" y="2967"/>
                    </a:lnTo>
                    <a:lnTo>
                      <a:pt x="2443" y="1201"/>
                    </a:lnTo>
                    <a:lnTo>
                      <a:pt x="2443" y="1163"/>
                    </a:lnTo>
                    <a:lnTo>
                      <a:pt x="2407" y="1163"/>
                    </a:lnTo>
                    <a:lnTo>
                      <a:pt x="425" y="1163"/>
                    </a:lnTo>
                    <a:lnTo>
                      <a:pt x="388" y="1163"/>
                    </a:lnTo>
                    <a:close/>
                    <a:moveTo>
                      <a:pt x="533" y="1310"/>
                    </a:moveTo>
                    <a:lnTo>
                      <a:pt x="1024" y="1310"/>
                    </a:lnTo>
                    <a:lnTo>
                      <a:pt x="1024" y="1588"/>
                    </a:lnTo>
                    <a:lnTo>
                      <a:pt x="533" y="1588"/>
                    </a:lnTo>
                    <a:lnTo>
                      <a:pt x="533" y="1310"/>
                    </a:lnTo>
                    <a:close/>
                    <a:moveTo>
                      <a:pt x="1169" y="1310"/>
                    </a:moveTo>
                    <a:lnTo>
                      <a:pt x="1660" y="1310"/>
                    </a:lnTo>
                    <a:lnTo>
                      <a:pt x="1660" y="1588"/>
                    </a:lnTo>
                    <a:lnTo>
                      <a:pt x="1169" y="1588"/>
                    </a:lnTo>
                    <a:lnTo>
                      <a:pt x="1169" y="1310"/>
                    </a:lnTo>
                    <a:close/>
                    <a:moveTo>
                      <a:pt x="1807" y="1310"/>
                    </a:moveTo>
                    <a:lnTo>
                      <a:pt x="2298" y="1310"/>
                    </a:lnTo>
                    <a:lnTo>
                      <a:pt x="2298" y="1588"/>
                    </a:lnTo>
                    <a:lnTo>
                      <a:pt x="1807" y="1588"/>
                    </a:lnTo>
                    <a:lnTo>
                      <a:pt x="1807" y="1310"/>
                    </a:lnTo>
                    <a:close/>
                    <a:moveTo>
                      <a:pt x="533" y="1734"/>
                    </a:moveTo>
                    <a:lnTo>
                      <a:pt x="1024" y="1734"/>
                    </a:lnTo>
                    <a:lnTo>
                      <a:pt x="1024" y="2010"/>
                    </a:lnTo>
                    <a:lnTo>
                      <a:pt x="533" y="2010"/>
                    </a:lnTo>
                    <a:lnTo>
                      <a:pt x="533" y="1734"/>
                    </a:lnTo>
                    <a:close/>
                    <a:moveTo>
                      <a:pt x="1169" y="1734"/>
                    </a:moveTo>
                    <a:lnTo>
                      <a:pt x="1660" y="1734"/>
                    </a:lnTo>
                    <a:lnTo>
                      <a:pt x="1660" y="2010"/>
                    </a:lnTo>
                    <a:lnTo>
                      <a:pt x="1169" y="2010"/>
                    </a:lnTo>
                    <a:lnTo>
                      <a:pt x="1169" y="1734"/>
                    </a:lnTo>
                    <a:close/>
                    <a:moveTo>
                      <a:pt x="1807" y="1734"/>
                    </a:moveTo>
                    <a:lnTo>
                      <a:pt x="2298" y="1734"/>
                    </a:lnTo>
                    <a:lnTo>
                      <a:pt x="2298" y="2010"/>
                    </a:lnTo>
                    <a:lnTo>
                      <a:pt x="1807" y="2010"/>
                    </a:lnTo>
                    <a:lnTo>
                      <a:pt x="1807" y="1734"/>
                    </a:lnTo>
                    <a:close/>
                    <a:moveTo>
                      <a:pt x="533" y="2157"/>
                    </a:moveTo>
                    <a:lnTo>
                      <a:pt x="1024" y="2157"/>
                    </a:lnTo>
                    <a:lnTo>
                      <a:pt x="1024" y="2435"/>
                    </a:lnTo>
                    <a:lnTo>
                      <a:pt x="533" y="2435"/>
                    </a:lnTo>
                    <a:lnTo>
                      <a:pt x="533" y="2157"/>
                    </a:lnTo>
                    <a:close/>
                    <a:moveTo>
                      <a:pt x="1169" y="2157"/>
                    </a:moveTo>
                    <a:lnTo>
                      <a:pt x="2298" y="2157"/>
                    </a:lnTo>
                    <a:lnTo>
                      <a:pt x="2298" y="2860"/>
                    </a:lnTo>
                    <a:lnTo>
                      <a:pt x="2223" y="2860"/>
                    </a:lnTo>
                    <a:lnTo>
                      <a:pt x="2223" y="2200"/>
                    </a:lnTo>
                    <a:lnTo>
                      <a:pt x="2008" y="2200"/>
                    </a:lnTo>
                    <a:lnTo>
                      <a:pt x="2008" y="2860"/>
                    </a:lnTo>
                    <a:lnTo>
                      <a:pt x="1850" y="2860"/>
                    </a:lnTo>
                    <a:lnTo>
                      <a:pt x="1850" y="2373"/>
                    </a:lnTo>
                    <a:lnTo>
                      <a:pt x="1636" y="2373"/>
                    </a:lnTo>
                    <a:lnTo>
                      <a:pt x="1636" y="2860"/>
                    </a:lnTo>
                    <a:lnTo>
                      <a:pt x="1169" y="2860"/>
                    </a:lnTo>
                    <a:lnTo>
                      <a:pt x="1169" y="2157"/>
                    </a:lnTo>
                    <a:close/>
                    <a:moveTo>
                      <a:pt x="533" y="2582"/>
                    </a:moveTo>
                    <a:lnTo>
                      <a:pt x="1024" y="2582"/>
                    </a:lnTo>
                    <a:lnTo>
                      <a:pt x="1024" y="2860"/>
                    </a:lnTo>
                    <a:lnTo>
                      <a:pt x="533" y="2860"/>
                    </a:lnTo>
                    <a:lnTo>
                      <a:pt x="533" y="2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9" name="Rectangle 6"/>
              <p:cNvSpPr>
                <a:spLocks noChangeArrowheads="1"/>
              </p:cNvSpPr>
              <p:nvPr/>
            </p:nvSpPr>
            <p:spPr bwMode="auto">
              <a:xfrm>
                <a:off x="1280" y="2570"/>
                <a:ext cx="214" cy="3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aphicFrame>
        <p:nvGraphicFramePr>
          <p:cNvPr id="8" name="Chart 7"/>
          <p:cNvGraphicFramePr/>
          <p:nvPr>
            <p:extLst/>
          </p:nvPr>
        </p:nvGraphicFramePr>
        <p:xfrm>
          <a:off x="7389605" y="3586865"/>
          <a:ext cx="3133299" cy="20888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Chart 20"/>
          <p:cNvGraphicFramePr/>
          <p:nvPr>
            <p:extLst/>
          </p:nvPr>
        </p:nvGraphicFramePr>
        <p:xfrm>
          <a:off x="7419687" y="658369"/>
          <a:ext cx="3073136" cy="2928497"/>
        </p:xfrm>
        <a:graphic>
          <a:graphicData uri="http://schemas.openxmlformats.org/drawingml/2006/chart">
            <c:chart xmlns:c="http://schemas.openxmlformats.org/drawingml/2006/chart" xmlns:r="http://schemas.openxmlformats.org/officeDocument/2006/relationships" r:id="rId4"/>
          </a:graphicData>
        </a:graphic>
      </p:graphicFrame>
      <p:pic>
        <p:nvPicPr>
          <p:cNvPr id="24" name="Picture 23"/>
          <p:cNvPicPr>
            <a:picLocks noChangeAspect="1"/>
          </p:cNvPicPr>
          <p:nvPr/>
        </p:nvPicPr>
        <p:blipFill rotWithShape="1">
          <a:blip r:embed="rId5" cstate="screen">
            <a:extLst>
              <a:ext uri="{28A0092B-C50C-407E-A947-70E740481C1C}">
                <a14:useLocalDpi xmlns:a14="http://schemas.microsoft.com/office/drawing/2010/main"/>
              </a:ext>
            </a:extLst>
          </a:blip>
          <a:srcRect l="674" r="3488"/>
          <a:stretch/>
        </p:blipFill>
        <p:spPr>
          <a:xfrm>
            <a:off x="5346492" y="1790834"/>
            <a:ext cx="1840293" cy="3869908"/>
          </a:xfrm>
          <a:prstGeom prst="rect">
            <a:avLst/>
          </a:prstGeom>
        </p:spPr>
      </p:pic>
    </p:spTree>
    <p:extLst>
      <p:ext uri="{BB962C8B-B14F-4D97-AF65-F5344CB8AC3E}">
        <p14:creationId xmlns:p14="http://schemas.microsoft.com/office/powerpoint/2010/main" val="17081431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Graphic spid="8" grpId="0">
        <p:bldAsOne/>
      </p:bldGraphic>
      <p:bldGraphic spid="21"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5.2: Installing EdgeView &amp; Report Server</a:t>
            </a:r>
          </a:p>
        </p:txBody>
      </p:sp>
      <p:sp>
        <p:nvSpPr>
          <p:cNvPr id="3" name="Content Placeholder 2"/>
          <p:cNvSpPr>
            <a:spLocks noGrp="1"/>
          </p:cNvSpPr>
          <p:nvPr>
            <p:ph idx="1"/>
          </p:nvPr>
        </p:nvSpPr>
        <p:spPr/>
        <p:txBody>
          <a:bodyPr/>
          <a:lstStyle/>
          <a:p>
            <a:pPr marL="514350" indent="-514350">
              <a:buFont typeface="+mj-lt"/>
              <a:buAutoNum type="arabicPeriod"/>
            </a:pPr>
            <a:r>
              <a:rPr lang="en-US" dirty="0"/>
              <a:t>Planning the EdgeView network deployment &amp; installation</a:t>
            </a:r>
          </a:p>
          <a:p>
            <a:pPr marL="514350" indent="-514350">
              <a:buFont typeface="+mj-lt"/>
              <a:buAutoNum type="arabicPeriod"/>
            </a:pPr>
            <a:r>
              <a:rPr lang="en-US" dirty="0"/>
              <a:t>Setting up the Virtual Machine environment</a:t>
            </a:r>
          </a:p>
          <a:p>
            <a:pPr marL="514350" indent="-514350">
              <a:buFont typeface="+mj-lt"/>
              <a:buAutoNum type="arabicPeriod"/>
            </a:pPr>
            <a:r>
              <a:rPr lang="en-US" dirty="0"/>
              <a:t>Accessing the CLI</a:t>
            </a:r>
          </a:p>
          <a:p>
            <a:pPr marL="514350" indent="-514350">
              <a:buFont typeface="+mj-lt"/>
              <a:buAutoNum type="arabicPeriod"/>
            </a:pPr>
            <a:r>
              <a:rPr lang="en-US" dirty="0"/>
              <a:t>Logging into EdgeView</a:t>
            </a:r>
          </a:p>
          <a:p>
            <a:pPr marL="514350" indent="-514350">
              <a:buFont typeface="+mj-lt"/>
              <a:buAutoNum type="arabicPeriod"/>
            </a:pPr>
            <a:r>
              <a:rPr lang="en-US" dirty="0"/>
              <a:t>Main GUI Menu overview &amp; navigation</a:t>
            </a:r>
          </a:p>
          <a:p>
            <a:pPr marL="514350" indent="-514350">
              <a:buFont typeface="+mj-lt"/>
              <a:buAutoNum type="arabicPeriod"/>
            </a:pPr>
            <a:r>
              <a:rPr lang="en-US" dirty="0"/>
              <a:t>Licensing options with EdgeView </a:t>
            </a:r>
          </a:p>
          <a:p>
            <a:endParaRPr lang="en-US" dirty="0"/>
          </a:p>
        </p:txBody>
      </p:sp>
    </p:spTree>
    <p:extLst>
      <p:ext uri="{BB962C8B-B14F-4D97-AF65-F5344CB8AC3E}">
        <p14:creationId xmlns:p14="http://schemas.microsoft.com/office/powerpoint/2010/main" val="2415194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5.2: Installing EdgeView</a:t>
            </a:r>
          </a:p>
        </p:txBody>
      </p:sp>
      <p:sp>
        <p:nvSpPr>
          <p:cNvPr id="3" name="Content Placeholder 2"/>
          <p:cNvSpPr>
            <a:spLocks noGrp="1"/>
          </p:cNvSpPr>
          <p:nvPr>
            <p:ph idx="1"/>
          </p:nvPr>
        </p:nvSpPr>
        <p:spPr/>
        <p:txBody>
          <a:bodyPr/>
          <a:lstStyle/>
          <a:p>
            <a:r>
              <a:rPr lang="en-US" dirty="0"/>
              <a:t>Refer to EdgeView Service Control Center (EdgeView SCC) Installation Guide</a:t>
            </a:r>
          </a:p>
          <a:p>
            <a:r>
              <a:rPr lang="en-US" dirty="0"/>
              <a:t>Need to get virtual machine environment up and running</a:t>
            </a:r>
          </a:p>
          <a:p>
            <a:r>
              <a:rPr lang="en-US" dirty="0"/>
              <a:t>Install is then relatively straightforward</a:t>
            </a:r>
          </a:p>
          <a:p>
            <a:r>
              <a:rPr lang="en-US" dirty="0"/>
              <a:t>EdgeView runs on </a:t>
            </a:r>
            <a:r>
              <a:rPr lang="en-US" dirty="0" err="1"/>
              <a:t>OpenSUSE</a:t>
            </a:r>
            <a:r>
              <a:rPr lang="en-US" dirty="0"/>
              <a:t> 13.1 with a </a:t>
            </a:r>
            <a:r>
              <a:rPr lang="en-US" dirty="0" err="1"/>
              <a:t>YaST</a:t>
            </a:r>
            <a:r>
              <a:rPr lang="en-US" dirty="0"/>
              <a:t> based interface for basic configuration</a:t>
            </a:r>
          </a:p>
        </p:txBody>
      </p:sp>
    </p:spTree>
    <p:extLst>
      <p:ext uri="{BB962C8B-B14F-4D97-AF65-F5344CB8AC3E}">
        <p14:creationId xmlns:p14="http://schemas.microsoft.com/office/powerpoint/2010/main" val="41321018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5.3: Linking an EdgeMarc to EdgeView</a:t>
            </a:r>
          </a:p>
        </p:txBody>
      </p:sp>
      <p:sp>
        <p:nvSpPr>
          <p:cNvPr id="3" name="Content Placeholder 2"/>
          <p:cNvSpPr>
            <a:spLocks noGrp="1"/>
          </p:cNvSpPr>
          <p:nvPr>
            <p:ph idx="1"/>
          </p:nvPr>
        </p:nvSpPr>
        <p:spPr>
          <a:xfrm>
            <a:off x="1981200" y="990600"/>
            <a:ext cx="8153400" cy="4724400"/>
          </a:xfrm>
        </p:spPr>
        <p:txBody>
          <a:bodyPr/>
          <a:lstStyle/>
          <a:p>
            <a:pPr>
              <a:buNone/>
            </a:pPr>
            <a:r>
              <a:rPr lang="en-US" b="1" dirty="0"/>
              <a:t>3 Simple Steps</a:t>
            </a:r>
          </a:p>
          <a:p>
            <a:pPr>
              <a:buNone/>
            </a:pPr>
            <a:endParaRPr lang="en-US" sz="2400" dirty="0"/>
          </a:p>
          <a:p>
            <a:pPr>
              <a:buNone/>
            </a:pPr>
            <a:endParaRPr lang="en-US" sz="2400" dirty="0"/>
          </a:p>
          <a:p>
            <a:pPr>
              <a:buClrTx/>
              <a:buFont typeface="+mj-lt"/>
              <a:buAutoNum type="arabicPeriod"/>
            </a:pPr>
            <a:r>
              <a:rPr lang="en-US" dirty="0"/>
              <a:t>Setup the firewall</a:t>
            </a:r>
          </a:p>
          <a:p>
            <a:pPr>
              <a:buClrTx/>
              <a:buFont typeface="+mj-lt"/>
              <a:buAutoNum type="arabicPeriod"/>
            </a:pPr>
            <a:r>
              <a:rPr lang="en-US" dirty="0"/>
              <a:t>Configure SNMP and </a:t>
            </a:r>
            <a:r>
              <a:rPr lang="en-US" dirty="0" err="1"/>
              <a:t>Syslogging</a:t>
            </a:r>
            <a:endParaRPr lang="en-US" dirty="0"/>
          </a:p>
          <a:p>
            <a:pPr>
              <a:buClrTx/>
              <a:buFont typeface="+mj-lt"/>
              <a:buAutoNum type="arabicPeriod"/>
            </a:pPr>
            <a:r>
              <a:rPr lang="en-US" dirty="0"/>
              <a:t>Synchronize the time source</a:t>
            </a:r>
          </a:p>
        </p:txBody>
      </p:sp>
      <p:sp>
        <p:nvSpPr>
          <p:cNvPr id="5" name="Rectangle 6"/>
          <p:cNvSpPr>
            <a:spLocks/>
          </p:cNvSpPr>
          <p:nvPr/>
        </p:nvSpPr>
        <p:spPr bwMode="auto">
          <a:xfrm>
            <a:off x="8598822" y="2183486"/>
            <a:ext cx="1652587" cy="41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err="1">
                <a:ln>
                  <a:noFill/>
                </a:ln>
                <a:solidFill>
                  <a:srgbClr val="0066CC"/>
                </a:solidFill>
                <a:effectLst/>
                <a:uLnTx/>
                <a:uFillTx/>
                <a:latin typeface="Helvetica" charset="0"/>
                <a:ea typeface="ＭＳ Ｐゴシック" charset="0"/>
                <a:cs typeface="ＭＳ Ｐゴシック" charset="0"/>
                <a:sym typeface="Helvetica" charset="0"/>
              </a:rPr>
              <a:t>EdgeMarc</a:t>
            </a:r>
            <a:endParaRPr kumimoji="0" lang="en-US" sz="2000" b="1" i="1" u="none" strike="noStrike" kern="0" cap="none" spc="0" normalizeH="0" baseline="0" noProof="0" dirty="0">
              <a:ln>
                <a:noFill/>
              </a:ln>
              <a:solidFill>
                <a:srgbClr val="0066CC"/>
              </a:solidFill>
              <a:effectLst/>
              <a:uLnTx/>
              <a:uFillTx/>
              <a:latin typeface="Helvetica" charset="0"/>
              <a:ea typeface="ＭＳ Ｐゴシック" charset="0"/>
              <a:cs typeface="ＭＳ Ｐゴシック" charset="0"/>
              <a:sym typeface="Helvetica" charset="0"/>
            </a:endParaRPr>
          </a:p>
        </p:txBody>
      </p:sp>
      <p:pic>
        <p:nvPicPr>
          <p:cNvPr id="6" name="Picture 3" descr="4552.B.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81800" y="1143000"/>
            <a:ext cx="3536300"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952605" y="3733800"/>
            <a:ext cx="3194693"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round/>
                <a:headEnd/>
                <a:tailEnd/>
              </a14:hiddenLine>
            </a:ext>
          </a:extLst>
        </p:spPr>
      </p:pic>
      <p:sp>
        <p:nvSpPr>
          <p:cNvPr id="8" name="Rectangle 6"/>
          <p:cNvSpPr>
            <a:spLocks/>
          </p:cNvSpPr>
          <p:nvPr/>
        </p:nvSpPr>
        <p:spPr bwMode="auto">
          <a:xfrm>
            <a:off x="8598822" y="5342606"/>
            <a:ext cx="1652587" cy="41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err="1">
                <a:ln>
                  <a:noFill/>
                </a:ln>
                <a:solidFill>
                  <a:srgbClr val="0066CC"/>
                </a:solidFill>
                <a:effectLst/>
                <a:uLnTx/>
                <a:uFillTx/>
                <a:latin typeface="Helvetica" charset="0"/>
                <a:ea typeface="ＭＳ Ｐゴシック" charset="0"/>
                <a:cs typeface="ＭＳ Ｐゴシック" charset="0"/>
                <a:sym typeface="Helvetica" charset="0"/>
              </a:rPr>
              <a:t>EdgeView</a:t>
            </a:r>
            <a:endParaRPr kumimoji="0" lang="en-US" sz="2000" b="1" i="1" u="none" strike="noStrike" kern="0" cap="none" spc="0" normalizeH="0" baseline="0" noProof="0" dirty="0">
              <a:ln>
                <a:noFill/>
              </a:ln>
              <a:solidFill>
                <a:srgbClr val="0066CC"/>
              </a:solidFill>
              <a:effectLst/>
              <a:uLnTx/>
              <a:uFillTx/>
              <a:latin typeface="Helvetica" charset="0"/>
              <a:ea typeface="ＭＳ Ｐゴシック" charset="0"/>
              <a:cs typeface="ＭＳ Ｐゴシック" charset="0"/>
              <a:sym typeface="Helvetica" charset="0"/>
            </a:endParaRPr>
          </a:p>
        </p:txBody>
      </p:sp>
    </p:spTree>
    <p:extLst>
      <p:ext uri="{BB962C8B-B14F-4D97-AF65-F5344CB8AC3E}">
        <p14:creationId xmlns:p14="http://schemas.microsoft.com/office/powerpoint/2010/main" val="2871669350"/>
      </p:ext>
    </p:extLst>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Menu-04Security00Firewall.PNG"/>
          <p:cNvPicPr>
            <a:picLocks noChangeAspect="1"/>
          </p:cNvPicPr>
          <p:nvPr/>
        </p:nvPicPr>
        <p:blipFill>
          <a:blip r:embed="rId3"/>
          <a:stretch>
            <a:fillRect/>
          </a:stretch>
        </p:blipFill>
        <p:spPr>
          <a:xfrm>
            <a:off x="3996530" y="1167262"/>
            <a:ext cx="5095633" cy="3742010"/>
          </a:xfrm>
          <a:prstGeom prst="rect">
            <a:avLst/>
          </a:prstGeom>
        </p:spPr>
      </p:pic>
      <p:pic>
        <p:nvPicPr>
          <p:cNvPr id="13" name="Picture 12" descr="Menu-04Security.PNG"/>
          <p:cNvPicPr>
            <a:picLocks noChangeAspect="1"/>
          </p:cNvPicPr>
          <p:nvPr/>
        </p:nvPicPr>
        <p:blipFill>
          <a:blip r:embed="rId4"/>
          <a:stretch>
            <a:fillRect/>
          </a:stretch>
        </p:blipFill>
        <p:spPr>
          <a:xfrm>
            <a:off x="2082801" y="1220789"/>
            <a:ext cx="1509713" cy="1880671"/>
          </a:xfrm>
          <a:prstGeom prst="rect">
            <a:avLst/>
          </a:prstGeom>
          <a:ln>
            <a:solidFill>
              <a:srgbClr val="0066CC"/>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a:t>Lesson 5.3: Link to EdgeView - Firewall</a:t>
            </a:r>
          </a:p>
        </p:txBody>
      </p:sp>
      <p:sp>
        <p:nvSpPr>
          <p:cNvPr id="7" name="Right Arrow 6"/>
          <p:cNvSpPr/>
          <p:nvPr/>
        </p:nvSpPr>
        <p:spPr bwMode="auto">
          <a:xfrm>
            <a:off x="1772984" y="202476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5" name="Shape 219"/>
          <p:cNvSpPr/>
          <p:nvPr/>
        </p:nvSpPr>
        <p:spPr>
          <a:xfrm>
            <a:off x="8465648" y="535085"/>
            <a:ext cx="2018831" cy="1237752"/>
          </a:xfrm>
          <a:prstGeom prst="wedgeRoundRectCallout">
            <a:avLst>
              <a:gd name="adj1" fmla="val -82778"/>
              <a:gd name="adj2" fmla="val 9675"/>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The firewall MUST be enabled for </a:t>
            </a:r>
            <a:r>
              <a:rPr kumimoji="0" lang="en-US" sz="1800" b="0" i="0" u="none" strike="noStrike" kern="0" cap="none" spc="0" normalizeH="0" baseline="0" noProof="0" dirty="0" err="1">
                <a:ln>
                  <a:noFill/>
                </a:ln>
                <a:solidFill>
                  <a:schemeClr val="tx1"/>
                </a:solidFill>
                <a:effectLst/>
                <a:uLnTx/>
                <a:uFillTx/>
                <a:cs typeface="Arial"/>
              </a:rPr>
              <a:t>EdgeView</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
        <p:nvSpPr>
          <p:cNvPr id="21" name="Shape 219"/>
          <p:cNvSpPr/>
          <p:nvPr/>
        </p:nvSpPr>
        <p:spPr>
          <a:xfrm>
            <a:off x="8501527" y="2213752"/>
            <a:ext cx="2018831" cy="850431"/>
          </a:xfrm>
          <a:prstGeom prst="wedgeRoundRectCallout">
            <a:avLst>
              <a:gd name="adj1" fmla="val -83355"/>
              <a:gd name="adj2" fmla="val 23375"/>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SSH is used by EV for remote control</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
        <p:nvSpPr>
          <p:cNvPr id="22" name="Shape 219"/>
          <p:cNvSpPr/>
          <p:nvPr/>
        </p:nvSpPr>
        <p:spPr>
          <a:xfrm>
            <a:off x="8478222" y="3588554"/>
            <a:ext cx="2018831" cy="1237752"/>
          </a:xfrm>
          <a:prstGeom prst="wedgeRoundRectCallout">
            <a:avLst>
              <a:gd name="adj1" fmla="val -82201"/>
              <a:gd name="adj2" fmla="val -9386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SNMP is used by EV for remote  monitoring</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Tree>
    <p:extLst>
      <p:ext uri="{BB962C8B-B14F-4D97-AF65-F5344CB8AC3E}">
        <p14:creationId xmlns:p14="http://schemas.microsoft.com/office/powerpoint/2010/main" val="2868736320"/>
      </p:ext>
    </p:extLst>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Menu-01Admin06SvcsCfg01.PNG"/>
          <p:cNvPicPr>
            <a:picLocks noChangeAspect="1"/>
          </p:cNvPicPr>
          <p:nvPr/>
        </p:nvPicPr>
        <p:blipFill>
          <a:blip r:embed="rId3">
            <a:alphaModFix/>
          </a:blip>
          <a:stretch>
            <a:fillRect/>
          </a:stretch>
        </p:blipFill>
        <p:spPr>
          <a:xfrm>
            <a:off x="4005169" y="1167263"/>
            <a:ext cx="5090254" cy="1238159"/>
          </a:xfrm>
          <a:prstGeom prst="rect">
            <a:avLst/>
          </a:prstGeom>
        </p:spPr>
      </p:pic>
      <p:pic>
        <p:nvPicPr>
          <p:cNvPr id="16" name="Picture 15" descr="Menu-01Admin06SvcsCfg02.PNG"/>
          <p:cNvPicPr>
            <a:picLocks noChangeAspect="1"/>
          </p:cNvPicPr>
          <p:nvPr/>
        </p:nvPicPr>
        <p:blipFill>
          <a:blip r:embed="rId4">
            <a:alphaModFix/>
          </a:blip>
          <a:stretch>
            <a:fillRect/>
          </a:stretch>
        </p:blipFill>
        <p:spPr>
          <a:xfrm>
            <a:off x="4007919" y="2568629"/>
            <a:ext cx="5360125" cy="1405645"/>
          </a:xfrm>
          <a:prstGeom prst="rect">
            <a:avLst/>
          </a:prstGeom>
        </p:spPr>
      </p:pic>
      <p:pic>
        <p:nvPicPr>
          <p:cNvPr id="17" name="Picture 16" descr="Menu-01Admin06SvcsCfg03.PNG"/>
          <p:cNvPicPr>
            <a:picLocks noChangeAspect="1"/>
          </p:cNvPicPr>
          <p:nvPr/>
        </p:nvPicPr>
        <p:blipFill>
          <a:blip r:embed="rId5">
            <a:alphaModFix/>
          </a:blip>
          <a:stretch>
            <a:fillRect/>
          </a:stretch>
        </p:blipFill>
        <p:spPr>
          <a:xfrm>
            <a:off x="4007918" y="4114672"/>
            <a:ext cx="4722606" cy="987851"/>
          </a:xfrm>
          <a:prstGeom prst="rect">
            <a:avLst/>
          </a:prstGeom>
        </p:spPr>
      </p:pic>
      <p:pic>
        <p:nvPicPr>
          <p:cNvPr id="21" name="Picture 20" descr="Menu-01Admin.PNG"/>
          <p:cNvPicPr>
            <a:picLocks noChangeAspect="1"/>
          </p:cNvPicPr>
          <p:nvPr/>
        </p:nvPicPr>
        <p:blipFill>
          <a:blip r:embed="rId6"/>
          <a:stretch>
            <a:fillRect/>
          </a:stretch>
        </p:blipFill>
        <p:spPr>
          <a:xfrm>
            <a:off x="2082801" y="1220788"/>
            <a:ext cx="1509713" cy="3195560"/>
          </a:xfrm>
          <a:prstGeom prst="rect">
            <a:avLst/>
          </a:prstGeom>
          <a:ln>
            <a:solidFill>
              <a:srgbClr val="0066CC"/>
            </a:solidFill>
          </a:ln>
          <a:effectLst>
            <a:outerShdw blurRad="50800" dist="38100" dir="2700000" algn="tl" rotWithShape="0">
              <a:prstClr val="black">
                <a:alpha val="40000"/>
              </a:prstClr>
            </a:outerShdw>
          </a:effectLst>
        </p:spPr>
      </p:pic>
      <p:sp>
        <p:nvSpPr>
          <p:cNvPr id="7" name="Right Arrow 6"/>
          <p:cNvSpPr/>
          <p:nvPr/>
        </p:nvSpPr>
        <p:spPr bwMode="auto">
          <a:xfrm>
            <a:off x="1772984" y="244812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22" name="Shape 219"/>
          <p:cNvSpPr/>
          <p:nvPr/>
        </p:nvSpPr>
        <p:spPr>
          <a:xfrm>
            <a:off x="8072492" y="694007"/>
            <a:ext cx="2505205" cy="1589566"/>
          </a:xfrm>
          <a:prstGeom prst="wedgeRoundRectCallout">
            <a:avLst>
              <a:gd name="adj1" fmla="val -110570"/>
              <a:gd name="adj2" fmla="val -1336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SNMPv1.</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The Read-Only community string must match the SNMP password in EV</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26" name="Shape 219"/>
          <p:cNvSpPr/>
          <p:nvPr/>
        </p:nvSpPr>
        <p:spPr>
          <a:xfrm>
            <a:off x="3960216" y="5366950"/>
            <a:ext cx="2364458" cy="1006083"/>
          </a:xfrm>
          <a:prstGeom prst="wedgeRoundRectCallout">
            <a:avLst>
              <a:gd name="adj1" fmla="val 60515"/>
              <a:gd name="adj2" fmla="val -81451"/>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MOS scoring</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and set the MOS threshold</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27" name="Shape 219"/>
          <p:cNvSpPr/>
          <p:nvPr/>
        </p:nvSpPr>
        <p:spPr>
          <a:xfrm>
            <a:off x="6990689" y="5624207"/>
            <a:ext cx="2364458" cy="562411"/>
          </a:xfrm>
          <a:prstGeom prst="wedgeRoundRectCallout">
            <a:avLst>
              <a:gd name="adj1" fmla="val -40016"/>
              <a:gd name="adj2" fmla="val -24717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Set the Hostname</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32" name="Shape 219"/>
          <p:cNvSpPr/>
          <p:nvPr/>
        </p:nvSpPr>
        <p:spPr>
          <a:xfrm>
            <a:off x="8133518" y="4623169"/>
            <a:ext cx="2364458" cy="817793"/>
          </a:xfrm>
          <a:prstGeom prst="wedgeRoundRectCallout">
            <a:avLst>
              <a:gd name="adj1" fmla="val -80426"/>
              <a:gd name="adj2" fmla="val -227233"/>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I recommend using the Debug filter level</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33" name="Shape 219"/>
          <p:cNvSpPr/>
          <p:nvPr/>
        </p:nvSpPr>
        <p:spPr>
          <a:xfrm>
            <a:off x="8192701" y="2480345"/>
            <a:ext cx="2364458" cy="1026570"/>
          </a:xfrm>
          <a:prstGeom prst="wedgeRoundRectCallout">
            <a:avLst>
              <a:gd name="adj1" fmla="val -112458"/>
              <a:gd name="adj2" fmla="val -3088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a:t>
            </a:r>
            <a:r>
              <a:rPr kumimoji="0" lang="en-US" sz="1800" b="0" i="0" u="none" strike="noStrike" kern="0" cap="none" spc="0" normalizeH="0" baseline="0" noProof="0" dirty="0" err="1">
                <a:ln>
                  <a:noFill/>
                </a:ln>
                <a:solidFill>
                  <a:srgbClr val="000000"/>
                </a:solidFill>
                <a:effectLst/>
                <a:uLnTx/>
                <a:uFillTx/>
                <a:cs typeface="Arial"/>
              </a:rPr>
              <a:t>Syslogging</a:t>
            </a:r>
            <a:r>
              <a:rPr kumimoji="0" lang="en-US" sz="1800" b="0" i="0" u="none" strike="noStrike" kern="0" cap="none" spc="0" normalizeH="0" baseline="0" noProof="0" dirty="0">
                <a:ln>
                  <a:noFill/>
                </a:ln>
                <a:solidFill>
                  <a:srgbClr val="000000"/>
                </a:solidFill>
                <a:effectLst/>
                <a:uLnTx/>
                <a:uFillTx/>
                <a:cs typeface="Arial"/>
              </a:rPr>
              <a:t>.</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and  set your EV as the remote host</a:t>
            </a:r>
          </a:p>
        </p:txBody>
      </p:sp>
      <p:sp>
        <p:nvSpPr>
          <p:cNvPr id="3" name="Title 2"/>
          <p:cNvSpPr>
            <a:spLocks noGrp="1"/>
          </p:cNvSpPr>
          <p:nvPr>
            <p:ph type="title"/>
          </p:nvPr>
        </p:nvSpPr>
        <p:spPr/>
        <p:txBody>
          <a:bodyPr/>
          <a:lstStyle/>
          <a:p>
            <a:r>
              <a:rPr lang="en-US" dirty="0"/>
              <a:t>Lesson 5.3: Link to EdgeView – Services Configuration</a:t>
            </a:r>
          </a:p>
        </p:txBody>
      </p:sp>
    </p:spTree>
    <p:extLst>
      <p:ext uri="{BB962C8B-B14F-4D97-AF65-F5344CB8AC3E}">
        <p14:creationId xmlns:p14="http://schemas.microsoft.com/office/powerpoint/2010/main" val="3488886179"/>
      </p:ext>
    </p:extLst>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Menu-01Admin08TimeSettings.PNG"/>
          <p:cNvPicPr>
            <a:picLocks noChangeAspect="1"/>
          </p:cNvPicPr>
          <p:nvPr/>
        </p:nvPicPr>
        <p:blipFill rotWithShape="1">
          <a:blip r:embed="rId3">
            <a:alphaModFix/>
          </a:blip>
          <a:srcRect t="6959"/>
          <a:stretch/>
        </p:blipFill>
        <p:spPr>
          <a:xfrm>
            <a:off x="4007475" y="1220788"/>
            <a:ext cx="5055357" cy="1820493"/>
          </a:xfrm>
          <a:prstGeom prst="rect">
            <a:avLst/>
          </a:prstGeom>
        </p:spPr>
      </p:pic>
      <p:pic>
        <p:nvPicPr>
          <p:cNvPr id="24" name="Picture 23" descr="Menu-01Admin.PNG"/>
          <p:cNvPicPr>
            <a:picLocks noChangeAspect="1"/>
          </p:cNvPicPr>
          <p:nvPr/>
        </p:nvPicPr>
        <p:blipFill>
          <a:blip r:embed="rId4"/>
          <a:stretch>
            <a:fillRect/>
          </a:stretch>
        </p:blipFill>
        <p:spPr>
          <a:xfrm>
            <a:off x="2082801" y="1220788"/>
            <a:ext cx="1509713" cy="3195560"/>
          </a:xfrm>
          <a:prstGeom prst="rect">
            <a:avLst/>
          </a:prstGeom>
          <a:ln>
            <a:solidFill>
              <a:srgbClr val="0066CC"/>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a:t>Lesson 5.3: Link to EdgeView – System Time</a:t>
            </a:r>
          </a:p>
        </p:txBody>
      </p:sp>
      <p:sp>
        <p:nvSpPr>
          <p:cNvPr id="7" name="Right Arrow 6"/>
          <p:cNvSpPr/>
          <p:nvPr/>
        </p:nvSpPr>
        <p:spPr bwMode="auto">
          <a:xfrm>
            <a:off x="1772984" y="271596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8" name="Shape 219"/>
          <p:cNvSpPr/>
          <p:nvPr/>
        </p:nvSpPr>
        <p:spPr>
          <a:xfrm>
            <a:off x="6790758" y="3350411"/>
            <a:ext cx="3322296" cy="1205085"/>
          </a:xfrm>
          <a:prstGeom prst="wedgeRoundRectCallout">
            <a:avLst>
              <a:gd name="adj1" fmla="val -54247"/>
              <a:gd name="adj2" fmla="val -7908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the SNTP server.</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I recommend  you  use the same  Server as the EV.</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Tree>
    <p:extLst>
      <p:ext uri="{BB962C8B-B14F-4D97-AF65-F5344CB8AC3E}">
        <p14:creationId xmlns:p14="http://schemas.microsoft.com/office/powerpoint/2010/main" val="1605777525"/>
      </p:ext>
    </p:extLst>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EdgeView Common Functionality</a:t>
            </a:r>
          </a:p>
        </p:txBody>
      </p:sp>
      <p:sp>
        <p:nvSpPr>
          <p:cNvPr id="3" name="Content Placeholder 2"/>
          <p:cNvSpPr>
            <a:spLocks noGrp="1"/>
          </p:cNvSpPr>
          <p:nvPr>
            <p:ph idx="1"/>
          </p:nvPr>
        </p:nvSpPr>
        <p:spPr/>
        <p:txBody>
          <a:bodyPr/>
          <a:lstStyle/>
          <a:p>
            <a:r>
              <a:rPr lang="en-US" dirty="0"/>
              <a:t>Making Backups of  </a:t>
            </a:r>
            <a:r>
              <a:rPr lang="en-US" dirty="0" err="1"/>
              <a:t>Edgemarcs</a:t>
            </a:r>
            <a:endParaRPr lang="en-US" dirty="0"/>
          </a:p>
          <a:p>
            <a:r>
              <a:rPr lang="en-US" dirty="0"/>
              <a:t>Signaling Captures &amp; MAND logging </a:t>
            </a:r>
          </a:p>
          <a:p>
            <a:r>
              <a:rPr lang="en-US" dirty="0"/>
              <a:t>Troubleshoot with </a:t>
            </a:r>
            <a:r>
              <a:rPr lang="en-US" dirty="0" err="1"/>
              <a:t>Edgeview</a:t>
            </a:r>
            <a:endParaRPr lang="en-US" dirty="0"/>
          </a:p>
          <a:p>
            <a:r>
              <a:rPr lang="en-US" dirty="0"/>
              <a:t>Report Server Overview</a:t>
            </a:r>
          </a:p>
          <a:p>
            <a:r>
              <a:rPr lang="en-US" dirty="0"/>
              <a:t>New </a:t>
            </a:r>
            <a:r>
              <a:rPr lang="en-US" dirty="0" err="1"/>
              <a:t>Edgeview</a:t>
            </a:r>
            <a:r>
              <a:rPr lang="en-US" dirty="0"/>
              <a:t> Features for 14.1</a:t>
            </a:r>
          </a:p>
          <a:p>
            <a:endParaRPr lang="en-US" dirty="0"/>
          </a:p>
        </p:txBody>
      </p:sp>
    </p:spTree>
    <p:extLst>
      <p:ext uri="{BB962C8B-B14F-4D97-AF65-F5344CB8AC3E}">
        <p14:creationId xmlns:p14="http://schemas.microsoft.com/office/powerpoint/2010/main" val="88689080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Managing Backups - Archived Backups</a:t>
            </a:r>
          </a:p>
        </p:txBody>
      </p:sp>
      <p:pic>
        <p:nvPicPr>
          <p:cNvPr id="5" name="Content Placeholder 4"/>
          <p:cNvPicPr>
            <a:picLocks noGrp="1" noChangeAspect="1"/>
          </p:cNvPicPr>
          <p:nvPr>
            <p:ph idx="1"/>
          </p:nvPr>
        </p:nvPicPr>
        <p:blipFill>
          <a:blip r:embed="rId3"/>
          <a:stretch>
            <a:fillRect/>
          </a:stretch>
        </p:blipFill>
        <p:spPr>
          <a:xfrm>
            <a:off x="703327" y="1002641"/>
            <a:ext cx="9460739" cy="3959479"/>
          </a:xfrm>
          <a:prstGeom prst="rect">
            <a:avLst/>
          </a:prstGeom>
        </p:spPr>
      </p:pic>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6" name="Picture 5"/>
          <p:cNvPicPr>
            <a:picLocks noChangeAspect="1"/>
          </p:cNvPicPr>
          <p:nvPr/>
        </p:nvPicPr>
        <p:blipFill>
          <a:blip r:embed="rId4"/>
          <a:stretch>
            <a:fillRect/>
          </a:stretch>
        </p:blipFill>
        <p:spPr>
          <a:xfrm>
            <a:off x="1901952" y="4316841"/>
            <a:ext cx="9558528" cy="2476500"/>
          </a:xfrm>
          <a:prstGeom prst="rect">
            <a:avLst/>
          </a:prstGeom>
        </p:spPr>
      </p:pic>
      <p:sp>
        <p:nvSpPr>
          <p:cNvPr id="7" name="Curved Right Arrow 6"/>
          <p:cNvSpPr/>
          <p:nvPr/>
        </p:nvSpPr>
        <p:spPr>
          <a:xfrm flipH="1">
            <a:off x="9237473" y="1462386"/>
            <a:ext cx="926592" cy="3377839"/>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15431439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5.0: Performance Objectives</a:t>
            </a:r>
          </a:p>
        </p:txBody>
      </p:sp>
      <p:sp>
        <p:nvSpPr>
          <p:cNvPr id="3" name="Content Placeholder 2"/>
          <p:cNvSpPr>
            <a:spLocks noGrp="1"/>
          </p:cNvSpPr>
          <p:nvPr>
            <p:ph idx="1"/>
          </p:nvPr>
        </p:nvSpPr>
        <p:spPr/>
        <p:txBody>
          <a:bodyPr/>
          <a:lstStyle/>
          <a:p>
            <a:pPr marL="514350" indent="-514350">
              <a:buFont typeface="+mj-lt"/>
              <a:buAutoNum type="arabicPeriod"/>
            </a:pPr>
            <a:r>
              <a:rPr lang="en-US" dirty="0"/>
              <a:t>Gain hands on experience with the operation of EdgeView Service Control Center. </a:t>
            </a:r>
          </a:p>
          <a:p>
            <a:pPr marL="514350" indent="-514350">
              <a:buFont typeface="+mj-lt"/>
              <a:buAutoNum type="arabicPeriod"/>
            </a:pPr>
            <a:r>
              <a:rPr lang="en-US" dirty="0"/>
              <a:t>Participate in the installation and configuration of EdgeView and Report Server. Working in small groups, attendees configure EdgeView to communicate with EdgeMarcs and third party nodes. </a:t>
            </a:r>
          </a:p>
          <a:p>
            <a:pPr marL="514350" indent="-514350">
              <a:buFont typeface="+mj-lt"/>
              <a:buAutoNum type="arabicPeriod"/>
            </a:pPr>
            <a:r>
              <a:rPr lang="en-US" dirty="0"/>
              <a:t>Gain experience with a wide range of EdgeView feature sets including basic EdgeMarc management, configuring status and notifications, applying templates, and conducting MOS &amp; SIP Analysis troubleshooting. </a:t>
            </a:r>
          </a:p>
          <a:p>
            <a:pPr marL="514350" indent="-514350">
              <a:buFont typeface="+mj-lt"/>
              <a:buAutoNum type="arabicPeriod"/>
            </a:pPr>
            <a:r>
              <a:rPr lang="en-US" dirty="0"/>
              <a:t>Report Server hands on demonstration.</a:t>
            </a:r>
          </a:p>
          <a:p>
            <a:endParaRPr lang="en-US" dirty="0"/>
          </a:p>
        </p:txBody>
      </p:sp>
    </p:spTree>
    <p:extLst>
      <p:ext uri="{BB962C8B-B14F-4D97-AF65-F5344CB8AC3E}">
        <p14:creationId xmlns:p14="http://schemas.microsoft.com/office/powerpoint/2010/main" val="183037906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Backups - Automatic Backups</a:t>
            </a:r>
          </a:p>
        </p:txBody>
      </p:sp>
      <p:pic>
        <p:nvPicPr>
          <p:cNvPr id="5" name="Content Placeholder 4"/>
          <p:cNvPicPr>
            <a:picLocks noGrp="1" noChangeAspect="1"/>
          </p:cNvPicPr>
          <p:nvPr>
            <p:ph idx="1"/>
          </p:nvPr>
        </p:nvPicPr>
        <p:blipFill>
          <a:blip r:embed="rId3"/>
          <a:stretch>
            <a:fillRect/>
          </a:stretch>
        </p:blipFill>
        <p:spPr>
          <a:xfrm>
            <a:off x="444502" y="821309"/>
            <a:ext cx="11341100" cy="2717800"/>
          </a:xfrm>
          <a:prstGeom prst="rect">
            <a:avLst/>
          </a:prstGeom>
        </p:spPr>
      </p:pic>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1E740BD-A4B0-4E45-A31C-23C57B41D50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pic>
        <p:nvPicPr>
          <p:cNvPr id="6" name="Picture 5"/>
          <p:cNvPicPr>
            <a:picLocks noChangeAspect="1"/>
          </p:cNvPicPr>
          <p:nvPr/>
        </p:nvPicPr>
        <p:blipFill>
          <a:blip r:embed="rId4"/>
          <a:stretch>
            <a:fillRect/>
          </a:stretch>
        </p:blipFill>
        <p:spPr>
          <a:xfrm>
            <a:off x="2137410" y="3882882"/>
            <a:ext cx="8648700" cy="2908300"/>
          </a:xfrm>
          <a:prstGeom prst="rect">
            <a:avLst/>
          </a:prstGeom>
        </p:spPr>
      </p:pic>
      <p:sp>
        <p:nvSpPr>
          <p:cNvPr id="7" name="Curved Right Arrow 6"/>
          <p:cNvSpPr/>
          <p:nvPr/>
        </p:nvSpPr>
        <p:spPr>
          <a:xfrm>
            <a:off x="3011424" y="2811701"/>
            <a:ext cx="987552" cy="165057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30867162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Signaling Captures &amp; MAND Logging</a:t>
            </a:r>
          </a:p>
        </p:txBody>
      </p:sp>
      <p:sp>
        <p:nvSpPr>
          <p:cNvPr id="3" name="Content Placeholder 2"/>
          <p:cNvSpPr>
            <a:spLocks noGrp="1"/>
          </p:cNvSpPr>
          <p:nvPr>
            <p:ph idx="1"/>
          </p:nvPr>
        </p:nvSpPr>
        <p:spPr/>
        <p:txBody>
          <a:bodyPr>
            <a:normAutofit/>
          </a:bodyPr>
          <a:lstStyle/>
          <a:p>
            <a:r>
              <a:rPr lang="en-US" dirty="0"/>
              <a:t>We recognize that not all problems are able to be recreated on-demand</a:t>
            </a:r>
          </a:p>
          <a:p>
            <a:pPr lvl="1"/>
            <a:r>
              <a:rPr lang="en-US" dirty="0"/>
              <a:t>Intermittent, every third Wednesday in odd-numbered month problems are rare, but they do happen</a:t>
            </a:r>
          </a:p>
          <a:p>
            <a:r>
              <a:rPr lang="en-US" dirty="0"/>
              <a:t>Wouldn’t it be nice to perpetually capture all Signaling messages and have them automatically uploaded to your FTP server?</a:t>
            </a:r>
          </a:p>
          <a:p>
            <a:pPr lvl="1"/>
            <a:r>
              <a:rPr lang="en-US" dirty="0"/>
              <a:t>Hostname and time-date stamped for easy retrieval</a:t>
            </a:r>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862999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Signaling Capture – On Demand</a:t>
            </a:r>
          </a:p>
        </p:txBody>
      </p:sp>
      <p:sp>
        <p:nvSpPr>
          <p:cNvPr id="3" name="Content Placeholder 2"/>
          <p:cNvSpPr>
            <a:spLocks noGrp="1"/>
          </p:cNvSpPr>
          <p:nvPr>
            <p:ph idx="1"/>
          </p:nvPr>
        </p:nvSpPr>
        <p:spPr/>
        <p:txBody>
          <a:bodyPr/>
          <a:lstStyle/>
          <a:p>
            <a:pPr marL="0" indent="0">
              <a:buNone/>
            </a:pPr>
            <a:endParaRPr lang="en-US" sz="2133" dirty="0"/>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5" name="Picture 4"/>
          <p:cNvPicPr>
            <a:picLocks noChangeAspect="1"/>
          </p:cNvPicPr>
          <p:nvPr/>
        </p:nvPicPr>
        <p:blipFill>
          <a:blip r:embed="rId3"/>
          <a:stretch>
            <a:fillRect/>
          </a:stretch>
        </p:blipFill>
        <p:spPr>
          <a:xfrm>
            <a:off x="406402" y="1002632"/>
            <a:ext cx="8001273" cy="4648441"/>
          </a:xfrm>
          <a:prstGeom prst="rect">
            <a:avLst/>
          </a:prstGeom>
        </p:spPr>
      </p:pic>
      <p:pic>
        <p:nvPicPr>
          <p:cNvPr id="7" name="Picture 6"/>
          <p:cNvPicPr>
            <a:picLocks noChangeAspect="1"/>
          </p:cNvPicPr>
          <p:nvPr/>
        </p:nvPicPr>
        <p:blipFill>
          <a:blip r:embed="rId4"/>
          <a:stretch>
            <a:fillRect/>
          </a:stretch>
        </p:blipFill>
        <p:spPr>
          <a:xfrm>
            <a:off x="4879265" y="4866351"/>
            <a:ext cx="6738889" cy="1396149"/>
          </a:xfrm>
          <a:prstGeom prst="rect">
            <a:avLst/>
          </a:prstGeom>
        </p:spPr>
      </p:pic>
    </p:spTree>
    <p:extLst>
      <p:ext uri="{BB962C8B-B14F-4D97-AF65-F5344CB8AC3E}">
        <p14:creationId xmlns:p14="http://schemas.microsoft.com/office/powerpoint/2010/main" val="89416226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06402" y="1002640"/>
            <a:ext cx="4356100" cy="3833064"/>
          </a:xfrm>
          <a:prstGeom prst="rect">
            <a:avLst/>
          </a:prstGeom>
        </p:spPr>
      </p:pic>
      <p:sp>
        <p:nvSpPr>
          <p:cNvPr id="2" name="Title 1"/>
          <p:cNvSpPr>
            <a:spLocks noGrp="1"/>
          </p:cNvSpPr>
          <p:nvPr>
            <p:ph type="title"/>
          </p:nvPr>
        </p:nvSpPr>
        <p:spPr/>
        <p:txBody>
          <a:bodyPr/>
          <a:lstStyle/>
          <a:p>
            <a:r>
              <a:rPr lang="en-US" dirty="0"/>
              <a:t>5.4: Ladder Diagram</a:t>
            </a:r>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 name="Rectangle 1"/>
          <p:cNvSpPr>
            <a:spLocks noGrp="1" noChangeArrowheads="1"/>
          </p:cNvSpPr>
          <p:nvPr>
            <p:ph idx="1"/>
          </p:nvPr>
        </p:nvSpPr>
        <p:spPr bwMode="auto">
          <a:xfrm>
            <a:off x="4675814" y="271626"/>
            <a:ext cx="7196476" cy="615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spAutoFit/>
          </a:bodyPr>
          <a:lstStyle/>
          <a:p>
            <a:pPr marL="0" indent="0" defTabSz="1219170" eaLnBrk="0" fontAlgn="base" hangingPunct="0">
              <a:lnSpc>
                <a:spcPct val="100000"/>
              </a:lnSpc>
              <a:spcBef>
                <a:spcPct val="0"/>
              </a:spcBef>
              <a:spcAft>
                <a:spcPct val="0"/>
              </a:spcAft>
              <a:buNone/>
            </a:pPr>
            <a:r>
              <a:rPr lang="en-US" altLang="en-US" sz="800" dirty="0">
                <a:solidFill>
                  <a:srgbClr val="000000"/>
                </a:solidFill>
                <a:latin typeface="Arial Unicode MS" panose="020B0604020202020204" pitchFamily="34" charset="-128"/>
                <a:cs typeface="Times New Roman" panose="02020603050405020304" pitchFamily="18" charset="0"/>
              </a:rPr>
              <a:t>S</a:t>
            </a:r>
            <a:r>
              <a:rPr lang="en-US" altLang="en-US" sz="800" dirty="0" bmk="">
                <a:solidFill>
                  <a:srgbClr val="000000"/>
                </a:solidFill>
                <a:latin typeface="Arial Unicode MS" panose="020B0604020202020204" pitchFamily="34" charset="-128"/>
                <a:cs typeface="Times New Roman" panose="02020603050405020304" pitchFamily="18" charset="0"/>
              </a:rPr>
              <a:t>IP MESSAGE 1 100.13.11.57:5060() -&gt; 74.112.29.118:7281()</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UDP Frame 1 29/Feb/16 13:24:31.2705 </a:t>
            </a:r>
            <a:r>
              <a:rPr lang="en-US" altLang="en-US" sz="800" dirty="0" err="1" bmk="">
                <a:solidFill>
                  <a:srgbClr val="000000"/>
                </a:solidFill>
                <a:latin typeface="Arial Unicode MS" panose="020B0604020202020204" pitchFamily="34" charset="-128"/>
                <a:cs typeface="Times New Roman" panose="02020603050405020304" pitchFamily="18" charset="0"/>
              </a:rPr>
              <a:t>TimeFromPreviousSipFrame</a:t>
            </a:r>
            <a:r>
              <a:rPr lang="en-US" altLang="en-US" sz="800" dirty="0" bmk="">
                <a:solidFill>
                  <a:srgbClr val="000000"/>
                </a:solidFill>
                <a:latin typeface="Arial Unicode MS" panose="020B0604020202020204" pitchFamily="34" charset="-128"/>
                <a:cs typeface="Times New Roman" panose="02020603050405020304" pitchFamily="18" charset="0"/>
              </a:rPr>
              <a:t>=0.0000 </a:t>
            </a:r>
            <a:r>
              <a:rPr lang="en-US" altLang="en-US" sz="800" dirty="0" err="1" bmk="">
                <a:solidFill>
                  <a:srgbClr val="000000"/>
                </a:solidFill>
                <a:latin typeface="Arial Unicode MS" panose="020B0604020202020204" pitchFamily="34" charset="-128"/>
                <a:cs typeface="Times New Roman" panose="02020603050405020304" pitchFamily="18" charset="0"/>
              </a:rPr>
              <a:t>TimeFromStart</a:t>
            </a:r>
            <a:r>
              <a:rPr lang="en-US" altLang="en-US" sz="800" dirty="0" bmk="">
                <a:solidFill>
                  <a:srgbClr val="000000"/>
                </a:solidFill>
                <a:latin typeface="Arial Unicode MS" panose="020B0604020202020204" pitchFamily="34" charset="-128"/>
                <a:cs typeface="Times New Roman" panose="02020603050405020304" pitchFamily="18" charset="0"/>
              </a:rPr>
              <a:t>=0.0000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INVITE sip:8132992616@acme.cyberpbx.net:7281;user=phone SIP/2.0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Via: SIP/2.0/UDP 100.13.11.57:5060;branch=z9hG4bK528988079C8FD386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Record-Route: &lt;sip:4083517294@100.13.11.57;lr&gt;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From: "4083517294" &lt;sip:4083517294@acme.cyberpbx.net:7281&gt;;tag=DC6A839D-4144BC34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To: &lt;sip:8132992616@acme.cyberpbx.net:7281;user=phone&gt;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Call-ID: a087aae1-773e3108-dece52ab@172.250.0.150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err="1" bmk="">
                <a:solidFill>
                  <a:srgbClr val="000000"/>
                </a:solidFill>
                <a:latin typeface="Arial Unicode MS" panose="020B0604020202020204" pitchFamily="34" charset="-128"/>
                <a:cs typeface="Times New Roman" panose="02020603050405020304" pitchFamily="18" charset="0"/>
              </a:rPr>
              <a:t>CSeq</a:t>
            </a:r>
            <a:r>
              <a:rPr lang="en-US" altLang="en-US" sz="800" dirty="0" bmk="">
                <a:solidFill>
                  <a:srgbClr val="000000"/>
                </a:solidFill>
                <a:latin typeface="Arial Unicode MS" panose="020B0604020202020204" pitchFamily="34" charset="-128"/>
                <a:cs typeface="Times New Roman" panose="02020603050405020304" pitchFamily="18" charset="0"/>
              </a:rPr>
              <a:t>: 1 INVITE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Contact: &lt;sip:4083517294@100.13.11.57:5060&gt;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User-agent: PolycomVVX-VVX_1500-UA/3.2.2.0481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Supported: 100rel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Supported: replaces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talk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hold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conference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Max-forwards: 70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 INVITE, ACK, BYE, CANCEL, OPTIONS, INFO, MESSAGE, SUBSCRIBE, NOTIFY, PRACK, UPDATE, REFER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Content-Type: application/</a:t>
            </a:r>
            <a:r>
              <a:rPr lang="en-US" altLang="en-US" sz="800" dirty="0" err="1" bmk="">
                <a:solidFill>
                  <a:srgbClr val="000000"/>
                </a:solidFill>
                <a:latin typeface="Arial Unicode MS" panose="020B0604020202020204" pitchFamily="34" charset="-128"/>
                <a:cs typeface="Times New Roman" panose="02020603050405020304" pitchFamily="18" charset="0"/>
              </a:rPr>
              <a:t>sdp</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Accept-Language: </a:t>
            </a:r>
            <a:r>
              <a:rPr lang="en-US" altLang="en-US" sz="800" dirty="0" err="1" bmk="">
                <a:solidFill>
                  <a:srgbClr val="000000"/>
                </a:solidFill>
                <a:latin typeface="Arial Unicode MS" panose="020B0604020202020204" pitchFamily="34" charset="-128"/>
                <a:cs typeface="Times New Roman" panose="02020603050405020304" pitchFamily="18" charset="0"/>
              </a:rPr>
              <a:t>en</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Content-Length: 688 </a:t>
            </a:r>
            <a:br>
              <a:rPr lang="en-US" altLang="en-US" sz="800" dirty="0" bmk="">
                <a:solidFill>
                  <a:srgbClr val="000000"/>
                </a:solidFill>
                <a:latin typeface="Arial Unicode MS" panose="020B0604020202020204" pitchFamily="34" charset="-128"/>
                <a:cs typeface="Times New Roman" panose="02020603050405020304" pitchFamily="18" charset="0"/>
              </a:rPr>
            </a:b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v=0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o=- 1456781070 1456781070 IN IP4 100.13.11.57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s=Polycom IP Phone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c=IN IP4 100.13.11.57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b=AS:256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t=0 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a:t>
            </a:r>
            <a:r>
              <a:rPr lang="en-US" altLang="en-US" sz="800" dirty="0" err="1" bmk="">
                <a:solidFill>
                  <a:srgbClr val="000000"/>
                </a:solidFill>
                <a:latin typeface="Arial Unicode MS" panose="020B0604020202020204" pitchFamily="34" charset="-128"/>
                <a:cs typeface="Times New Roman" panose="02020603050405020304" pitchFamily="18" charset="0"/>
              </a:rPr>
              <a:t>sendrecv</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m=audio 16834 RTP/AVP 115 102 9 0 8 18 127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a=rtpmap:115 G7221/32000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a=fmtp:115 bitrate=48000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a=rtpmap:102 G7221/16000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a=fmtp:102 bitrate=32000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a=rtpmap:9 G722/8000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a=rtpmap:0 PCMU/8000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a=rtpmap:8 PCMA/8000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a=rtpmap:18 G729/8000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a=fmtp:18 </a:t>
            </a:r>
            <a:r>
              <a:rPr lang="en-US" altLang="en-US" sz="800" dirty="0" err="1" bmk="">
                <a:solidFill>
                  <a:srgbClr val="000000"/>
                </a:solidFill>
                <a:latin typeface="Arial Unicode MS" panose="020B0604020202020204" pitchFamily="34" charset="-128"/>
                <a:cs typeface="Times New Roman" panose="02020603050405020304" pitchFamily="18" charset="0"/>
              </a:rPr>
              <a:t>annexb</a:t>
            </a:r>
            <a:r>
              <a:rPr lang="en-US" altLang="en-US" sz="800" dirty="0" bmk="">
                <a:solidFill>
                  <a:srgbClr val="000000"/>
                </a:solidFill>
                <a:latin typeface="Arial Unicode MS" panose="020B0604020202020204" pitchFamily="34" charset="-128"/>
                <a:cs typeface="Times New Roman" panose="02020603050405020304" pitchFamily="18" charset="0"/>
              </a:rPr>
              <a:t>=no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a=rtpmap:127 telephone-event/8000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m=video 16836 RTP/AVP 109 96 34 31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a=rtpmap:109 H264/90000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a=fmtp:109 profile-level-id=42800d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a=rtpmap:96 H263-1998/90000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a=fmtp:96 CIF=1;QCIF=1;SQCIF=1;K=1;N=1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a=rtpmap:34 H263/90000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a=fmtp:34 CIF=1;QCIF=1;SQCIF=1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a=rtpmap:31 H261/90000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a=fmtp:31 CIF=1; QCIF=1 </a:t>
            </a:r>
            <a:endParaRPr lang="en-US" altLang="en-US" sz="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64440286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Troubleshoot with </a:t>
            </a:r>
            <a:r>
              <a:rPr lang="en-US" dirty="0" err="1"/>
              <a:t>Edgeview</a:t>
            </a:r>
            <a:endParaRPr lang="en-US" dirty="0"/>
          </a:p>
        </p:txBody>
      </p:sp>
      <p:sp>
        <p:nvSpPr>
          <p:cNvPr id="3" name="Content Placeholder 2"/>
          <p:cNvSpPr>
            <a:spLocks noGrp="1"/>
          </p:cNvSpPr>
          <p:nvPr>
            <p:ph idx="1"/>
          </p:nvPr>
        </p:nvSpPr>
        <p:spPr>
          <a:xfrm>
            <a:off x="1981200" y="1371600"/>
            <a:ext cx="8229600" cy="2895600"/>
          </a:xfrm>
        </p:spPr>
        <p:txBody>
          <a:bodyPr/>
          <a:lstStyle/>
          <a:p>
            <a:pPr marL="0" indent="0">
              <a:buNone/>
            </a:pPr>
            <a:endParaRPr lang="en-US" dirty="0"/>
          </a:p>
          <a:p>
            <a:r>
              <a:rPr lang="en-US" dirty="0"/>
              <a:t>Using the EVA to perform group level actions</a:t>
            </a:r>
          </a:p>
          <a:p>
            <a:r>
              <a:rPr lang="en-US" dirty="0"/>
              <a:t>Using the EVA to monitor / maintain </a:t>
            </a:r>
            <a:r>
              <a:rPr lang="en-US" dirty="0" err="1"/>
              <a:t>EdgeMarcs</a:t>
            </a:r>
            <a:endParaRPr lang="en-US" dirty="0"/>
          </a:p>
          <a:p>
            <a:r>
              <a:rPr lang="en-US" dirty="0"/>
              <a:t>Using the EVA to troubleshoot </a:t>
            </a:r>
            <a:r>
              <a:rPr lang="en-US" dirty="0" err="1"/>
              <a:t>EdgeMarcs</a:t>
            </a:r>
            <a:endParaRPr lang="en-US" dirty="0"/>
          </a:p>
          <a:p>
            <a:pPr marL="0" indent="0">
              <a:buNone/>
            </a:pPr>
            <a:endParaRPr lang="en-US" dirty="0"/>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Rectangle 3"/>
          <p:cNvSpPr>
            <a:spLocks/>
          </p:cNvSpPr>
          <p:nvPr/>
        </p:nvSpPr>
        <p:spPr bwMode="auto">
          <a:xfrm>
            <a:off x="4572001" y="6578600"/>
            <a:ext cx="2908300" cy="254000"/>
          </a:xfrm>
          <a:prstGeom prst="rect">
            <a:avLst/>
          </a:prstGeom>
          <a:noFill/>
          <a:ln w="9525">
            <a:noFill/>
            <a:miter lim="800000"/>
            <a:headEnd/>
            <a:tailEnd/>
          </a:ln>
        </p:spPr>
        <p:txBody>
          <a:bodyPr lIns="0" tIns="0" rIns="40639" bIns="0" anchor="ctr"/>
          <a:lstStyle/>
          <a:p>
            <a:pPr marL="39687" marR="0" lvl="0" indent="0" algn="ctr" defTabSz="914377"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Verdana" pitchFamily="34" charset="0"/>
                <a:ea typeface="MS PGothic" pitchFamily="34" charset="-128"/>
                <a:cs typeface="ヒラギノ明朝 ProN W3"/>
                <a:sym typeface="Verdana" pitchFamily="34" charset="0"/>
              </a:rPr>
              <a:t>Company Confidential</a:t>
            </a:r>
          </a:p>
        </p:txBody>
      </p:sp>
    </p:spTree>
    <p:extLst>
      <p:ext uri="{BB962C8B-B14F-4D97-AF65-F5344CB8AC3E}">
        <p14:creationId xmlns:p14="http://schemas.microsoft.com/office/powerpoint/2010/main" val="419504417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Lesson 5.4: Perform group level management actions </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7255" y="2115863"/>
            <a:ext cx="8379612" cy="3437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3103419" y="4524499"/>
            <a:ext cx="7023447" cy="1151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765521" y="2326887"/>
            <a:ext cx="1122171" cy="30943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4440399" y="2362511"/>
            <a:ext cx="1916859" cy="96258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9" name="TextBox 8"/>
          <p:cNvSpPr txBox="1"/>
          <p:nvPr/>
        </p:nvSpPr>
        <p:spPr>
          <a:xfrm>
            <a:off x="1905000" y="1224151"/>
            <a:ext cx="8169224" cy="830997"/>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facilitates performance of group level administrative actions on a target classification of EMs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New group creation</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Group level management </a:t>
            </a:r>
          </a:p>
        </p:txBody>
      </p:sp>
      <p:sp>
        <p:nvSpPr>
          <p:cNvPr id="10" name="Rectangle 9"/>
          <p:cNvSpPr/>
          <p:nvPr/>
        </p:nvSpPr>
        <p:spPr>
          <a:xfrm>
            <a:off x="8522904" y="4101611"/>
            <a:ext cx="300082" cy="369332"/>
          </a:xfrm>
          <a:prstGeom prst="rect">
            <a:avLst/>
          </a:prstGeom>
        </p:spPr>
        <p:txBody>
          <a:bodyPr wrap="non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Tree>
    <p:extLst>
      <p:ext uri="{BB962C8B-B14F-4D97-AF65-F5344CB8AC3E}">
        <p14:creationId xmlns:p14="http://schemas.microsoft.com/office/powerpoint/2010/main" val="21681825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Lesson 5.4: Perform group level management actions </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806" y="2643651"/>
            <a:ext cx="8293220" cy="3517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981248" y="3029411"/>
            <a:ext cx="1122171" cy="30943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5943600" y="3003427"/>
            <a:ext cx="1916859" cy="222170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0000"/>
              </a:solidFill>
              <a:effectLst/>
              <a:uLnTx/>
              <a:uFillTx/>
            </a:endParaRPr>
          </a:p>
        </p:txBody>
      </p:sp>
      <p:sp>
        <p:nvSpPr>
          <p:cNvPr id="8" name="TextBox 7"/>
          <p:cNvSpPr txBox="1"/>
          <p:nvPr/>
        </p:nvSpPr>
        <p:spPr>
          <a:xfrm>
            <a:off x="1905000" y="962900"/>
            <a:ext cx="8169224" cy="1569660"/>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facilitates performance of group level administrative actions on a target classification of EMs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Perform group level script execution</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Push licenses via CSV file input to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3:  Upgrade and reboot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4:  Create reachability rules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5:  Move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between groups or delete them from groups </a:t>
            </a:r>
          </a:p>
        </p:txBody>
      </p:sp>
      <p:sp>
        <p:nvSpPr>
          <p:cNvPr id="9" name="Rectangle 8"/>
          <p:cNvSpPr/>
          <p:nvPr/>
        </p:nvSpPr>
        <p:spPr>
          <a:xfrm>
            <a:off x="7040089" y="3184472"/>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
        <p:nvSpPr>
          <p:cNvPr id="10" name="Rectangle 9"/>
          <p:cNvSpPr/>
          <p:nvPr/>
        </p:nvSpPr>
        <p:spPr>
          <a:xfrm>
            <a:off x="6771922" y="2990941"/>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11" name="Rectangle 10"/>
          <p:cNvSpPr/>
          <p:nvPr/>
        </p:nvSpPr>
        <p:spPr>
          <a:xfrm>
            <a:off x="6074417" y="3510765"/>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3</a:t>
            </a:r>
          </a:p>
        </p:txBody>
      </p:sp>
      <p:sp>
        <p:nvSpPr>
          <p:cNvPr id="12" name="Rectangle 11"/>
          <p:cNvSpPr/>
          <p:nvPr/>
        </p:nvSpPr>
        <p:spPr>
          <a:xfrm>
            <a:off x="7040087" y="3878160"/>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4</a:t>
            </a:r>
          </a:p>
        </p:txBody>
      </p:sp>
      <p:sp>
        <p:nvSpPr>
          <p:cNvPr id="13" name="Rectangle 12"/>
          <p:cNvSpPr/>
          <p:nvPr/>
        </p:nvSpPr>
        <p:spPr>
          <a:xfrm>
            <a:off x="6074417" y="4232279"/>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5</a:t>
            </a:r>
          </a:p>
        </p:txBody>
      </p:sp>
    </p:spTree>
    <p:extLst>
      <p:ext uri="{BB962C8B-B14F-4D97-AF65-F5344CB8AC3E}">
        <p14:creationId xmlns:p14="http://schemas.microsoft.com/office/powerpoint/2010/main" val="7320166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a:t>
            </a:r>
            <a:r>
              <a:rPr lang="en-US" altLang="en-US" dirty="0"/>
              <a:t>monitor and maintain EdgeMarcs</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9" y="2020161"/>
            <a:ext cx="7848332" cy="3793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6604002" y="3796243"/>
            <a:ext cx="1492177" cy="20174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696249" y="298929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801931" y="3275945"/>
            <a:ext cx="1524652" cy="160029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9" name="TextBox 8"/>
          <p:cNvSpPr txBox="1"/>
          <p:nvPr/>
        </p:nvSpPr>
        <p:spPr>
          <a:xfrm>
            <a:off x="1905000" y="1224151"/>
            <a:ext cx="6978192" cy="5847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Item 1:  Exhibits the </a:t>
            </a:r>
            <a:r>
              <a:rPr kumimoji="0" lang="en-US" sz="1600" b="0" i="0" u="none" strike="noStrike" kern="0" cap="none" spc="0" normalizeH="0" baseline="0" noProof="0" dirty="0" err="1">
                <a:ln>
                  <a:noFill/>
                </a:ln>
                <a:solidFill>
                  <a:sysClr val="windowText" lastClr="000000"/>
                </a:solidFill>
                <a:effectLst/>
                <a:uLnTx/>
                <a:uFillTx/>
              </a:rPr>
              <a:t>Softswitch</a:t>
            </a:r>
            <a:r>
              <a:rPr kumimoji="0" lang="en-US" sz="1600" b="0" i="0" u="none" strike="noStrike" kern="0" cap="none" spc="0" normalizeH="0" baseline="0" noProof="0" dirty="0">
                <a:ln>
                  <a:noFill/>
                </a:ln>
                <a:solidFill>
                  <a:sysClr val="windowText" lastClr="000000"/>
                </a:solidFill>
                <a:effectLst/>
                <a:uLnTx/>
                <a:uFillTx/>
              </a:rPr>
              <a:t>/SBC reachability as per Survivability settings on EM</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Item 2:  Exhibits system health, number of successful calls since reboot, etc.</a:t>
            </a:r>
          </a:p>
        </p:txBody>
      </p:sp>
      <p:sp>
        <p:nvSpPr>
          <p:cNvPr id="10" name="Rectangle 9"/>
          <p:cNvSpPr/>
          <p:nvPr/>
        </p:nvSpPr>
        <p:spPr>
          <a:xfrm>
            <a:off x="7656005" y="3916945"/>
            <a:ext cx="300082" cy="369332"/>
          </a:xfrm>
          <a:prstGeom prst="rect">
            <a:avLst/>
          </a:prstGeom>
        </p:spPr>
        <p:txBody>
          <a:bodyPr wrap="non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Tree>
    <p:extLst>
      <p:ext uri="{BB962C8B-B14F-4D97-AF65-F5344CB8AC3E}">
        <p14:creationId xmlns:p14="http://schemas.microsoft.com/office/powerpoint/2010/main" val="267450856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Password Management</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6" name="Rectangle 5"/>
          <p:cNvSpPr/>
          <p:nvPr/>
        </p:nvSpPr>
        <p:spPr>
          <a:xfrm>
            <a:off x="2980055" y="2717821"/>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TextBox 6"/>
          <p:cNvSpPr txBox="1"/>
          <p:nvPr/>
        </p:nvSpPr>
        <p:spPr>
          <a:xfrm>
            <a:off x="1726876" y="1164776"/>
            <a:ext cx="8369599" cy="338554"/>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this menu set to edit the passwords that the EVA will utilize for SSH, Web, SNMP, </a:t>
            </a:r>
            <a:r>
              <a:rPr kumimoji="0" lang="en-US" sz="1600" b="0" i="0" u="none" strike="noStrike" kern="0" cap="none" spc="0" normalizeH="0" baseline="0" noProof="0" dirty="0" err="1">
                <a:ln>
                  <a:noFill/>
                </a:ln>
                <a:solidFill>
                  <a:sysClr val="windowText" lastClr="000000"/>
                </a:solidFill>
                <a:effectLst/>
                <a:uLnTx/>
                <a:uFillTx/>
              </a:rPr>
              <a:t>etc</a:t>
            </a:r>
            <a:r>
              <a:rPr kumimoji="0" lang="en-US" sz="1600" b="0" i="0" u="none" strike="noStrike" kern="0" cap="none" spc="0" normalizeH="0" baseline="0" noProof="0" dirty="0">
                <a:ln>
                  <a:noFill/>
                </a:ln>
                <a:solidFill>
                  <a:sysClr val="windowText" lastClr="000000"/>
                </a:solidFill>
                <a:effectLst/>
                <a:uLnTx/>
                <a:uFillTx/>
              </a:rPr>
              <a:t> for an EM</a:t>
            </a:r>
          </a:p>
        </p:txBody>
      </p:sp>
    </p:spTree>
    <p:extLst>
      <p:ext uri="{BB962C8B-B14F-4D97-AF65-F5344CB8AC3E}">
        <p14:creationId xmlns:p14="http://schemas.microsoft.com/office/powerpoint/2010/main" val="74922545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EM Access Settings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6" name="Rectangle 5"/>
          <p:cNvSpPr/>
          <p:nvPr/>
        </p:nvSpPr>
        <p:spPr>
          <a:xfrm>
            <a:off x="2980055" y="2717821"/>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TextBox 6"/>
          <p:cNvSpPr txBox="1"/>
          <p:nvPr/>
        </p:nvSpPr>
        <p:spPr>
          <a:xfrm>
            <a:off x="1726876" y="1164776"/>
            <a:ext cx="8369599" cy="338554"/>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this menu set to edit the passwords that the EVA will utilize for SSH, Web, SNMP, </a:t>
            </a:r>
            <a:r>
              <a:rPr kumimoji="0" lang="en-US" sz="1600" b="0" i="0" u="none" strike="noStrike" kern="0" cap="none" spc="0" normalizeH="0" baseline="0" noProof="0" dirty="0" err="1">
                <a:ln>
                  <a:noFill/>
                </a:ln>
                <a:solidFill>
                  <a:sysClr val="windowText" lastClr="000000"/>
                </a:solidFill>
                <a:effectLst/>
                <a:uLnTx/>
                <a:uFillTx/>
              </a:rPr>
              <a:t>etc</a:t>
            </a:r>
            <a:r>
              <a:rPr kumimoji="0" lang="en-US" sz="1600" b="0" i="0" u="none" strike="noStrike" kern="0" cap="none" spc="0" normalizeH="0" baseline="0" noProof="0" dirty="0">
                <a:ln>
                  <a:noFill/>
                </a:ln>
                <a:solidFill>
                  <a:sysClr val="windowText" lastClr="000000"/>
                </a:solidFill>
                <a:effectLst/>
                <a:uLnTx/>
                <a:uFillTx/>
              </a:rPr>
              <a:t> for an EM</a:t>
            </a:r>
          </a:p>
        </p:txBody>
      </p:sp>
    </p:spTree>
    <p:extLst>
      <p:ext uri="{BB962C8B-B14F-4D97-AF65-F5344CB8AC3E}">
        <p14:creationId xmlns:p14="http://schemas.microsoft.com/office/powerpoint/2010/main" val="26318905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5.0: Hands On Labs</a:t>
            </a:r>
          </a:p>
        </p:txBody>
      </p:sp>
      <p:sp>
        <p:nvSpPr>
          <p:cNvPr id="3" name="Content Placeholder 2"/>
          <p:cNvSpPr>
            <a:spLocks noGrp="1"/>
          </p:cNvSpPr>
          <p:nvPr>
            <p:ph idx="1"/>
          </p:nvPr>
        </p:nvSpPr>
        <p:spPr>
          <a:xfrm>
            <a:off x="381000" y="1246041"/>
            <a:ext cx="11430000" cy="4655995"/>
          </a:xfrm>
        </p:spPr>
        <p:txBody>
          <a:bodyPr/>
          <a:lstStyle/>
          <a:p>
            <a:pPr marL="0" indent="0">
              <a:buNone/>
            </a:pPr>
            <a:r>
              <a:rPr lang="en-US" dirty="0"/>
              <a:t>Lab 1: 	Exploring EdgeView CLI interface</a:t>
            </a:r>
          </a:p>
          <a:p>
            <a:pPr marL="0" indent="0">
              <a:buNone/>
            </a:pPr>
            <a:r>
              <a:rPr lang="en-US" dirty="0"/>
              <a:t>Lab 2: 	EdgeView GUI Menu familiarization</a:t>
            </a:r>
          </a:p>
          <a:p>
            <a:pPr marL="0" indent="0">
              <a:buNone/>
            </a:pPr>
            <a:r>
              <a:rPr lang="en-US" dirty="0"/>
              <a:t>Lab 3: 	EdgeView User Management Setup &amp; Configuration</a:t>
            </a:r>
          </a:p>
          <a:p>
            <a:pPr marL="0" indent="0">
              <a:buNone/>
            </a:pPr>
            <a:r>
              <a:rPr lang="en-US" dirty="0"/>
              <a:t>Lab 4: 	Configure HTTPS &amp; Secure EdgeView</a:t>
            </a:r>
          </a:p>
          <a:p>
            <a:pPr marL="0" indent="0">
              <a:buNone/>
            </a:pPr>
            <a:r>
              <a:rPr lang="en-US" dirty="0"/>
              <a:t>Lab 5: 	DB Backup &amp; Working with Administrative Tools</a:t>
            </a:r>
          </a:p>
          <a:p>
            <a:pPr marL="0" indent="0">
              <a:buNone/>
            </a:pPr>
            <a:r>
              <a:rPr lang="en-US" dirty="0"/>
              <a:t>Lab 6: 	Managing client EdgeMarc &amp; nodes</a:t>
            </a:r>
          </a:p>
          <a:p>
            <a:pPr marL="0" indent="0">
              <a:buNone/>
            </a:pPr>
            <a:r>
              <a:rPr lang="en-US" dirty="0"/>
              <a:t>Lab 8: 	Diagnostic Capture &amp; Analysis</a:t>
            </a:r>
          </a:p>
          <a:p>
            <a:pPr marL="0" indent="0">
              <a:buNone/>
            </a:pPr>
            <a:r>
              <a:rPr lang="en-US" dirty="0"/>
              <a:t>Lab 9: 	Conducting Active VoIP Test &amp; MOS Analysis</a:t>
            </a:r>
          </a:p>
          <a:p>
            <a:pPr marL="0" indent="0">
              <a:buNone/>
            </a:pPr>
            <a:r>
              <a:rPr lang="en-US" dirty="0"/>
              <a:t>Lab 10:	Hands On familiarization with Report Server</a:t>
            </a:r>
          </a:p>
          <a:p>
            <a:endParaRPr lang="en-US" dirty="0"/>
          </a:p>
        </p:txBody>
      </p:sp>
    </p:spTree>
    <p:extLst>
      <p:ext uri="{BB962C8B-B14F-4D97-AF65-F5344CB8AC3E}">
        <p14:creationId xmlns:p14="http://schemas.microsoft.com/office/powerpoint/2010/main" val="101006210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A</a:t>
            </a:r>
            <a:r>
              <a:rPr lang="en-US" altLang="en-US" dirty="0"/>
              <a:t>ccessing an EdgeMarc GUI or SSH session </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991931" y="3204696"/>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991931" y="3659849"/>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TextBox 8"/>
          <p:cNvSpPr txBox="1"/>
          <p:nvPr/>
        </p:nvSpPr>
        <p:spPr>
          <a:xfrm>
            <a:off x="1711074" y="1018403"/>
            <a:ext cx="8948283" cy="5847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Launch EM GUI – select either GUI proxy (through the EVA) or launch a local (PC) GUI (Firewall dependent)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Start SSH on EM – access the SSH console of target EM through the EVA (proxy) </a:t>
            </a:r>
          </a:p>
        </p:txBody>
      </p:sp>
    </p:spTree>
    <p:extLst>
      <p:ext uri="{BB962C8B-B14F-4D97-AF65-F5344CB8AC3E}">
        <p14:creationId xmlns:p14="http://schemas.microsoft.com/office/powerpoint/2010/main" val="378568140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Upgrade EdgeMarc License Key</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31</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991931" y="4225945"/>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TextBox 8"/>
          <p:cNvSpPr txBox="1"/>
          <p:nvPr/>
        </p:nvSpPr>
        <p:spPr>
          <a:xfrm>
            <a:off x="1881251" y="931763"/>
            <a:ext cx="7777347"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case:  If an EM license needs to be upgraded from 5-15 calls, the operator can use this option to push a new license key</a:t>
            </a:r>
          </a:p>
        </p:txBody>
      </p:sp>
    </p:spTree>
    <p:extLst>
      <p:ext uri="{BB962C8B-B14F-4D97-AF65-F5344CB8AC3E}">
        <p14:creationId xmlns:p14="http://schemas.microsoft.com/office/powerpoint/2010/main" val="362419747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5.4: Rebooting EdgeMarcs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991931" y="462970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90801" y="99060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Handle with care!!!  By invoking this function, the operator can reboot the target EM (after a “are you sure you want to do that” dialogue </a:t>
            </a:r>
            <a:r>
              <a:rPr kumimoji="0" lang="en-US" sz="1600" b="0" i="0" u="none" strike="noStrike" kern="0" cap="none" spc="0" normalizeH="0" baseline="0" noProof="0" dirty="0">
                <a:ln>
                  <a:noFill/>
                </a:ln>
                <a:solidFill>
                  <a:sysClr val="windowText" lastClr="000000"/>
                </a:solidFill>
                <a:effectLst/>
                <a:uLnTx/>
                <a:uFillTx/>
                <a:sym typeface="Wingdings" panose="05000000000000000000" pitchFamily="2" charset="2"/>
              </a:rPr>
              <a:t>)</a:t>
            </a:r>
            <a:endParaRPr kumimoji="0" lang="en-US" sz="16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023724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33</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Rectangle 8"/>
          <p:cNvSpPr/>
          <p:nvPr/>
        </p:nvSpPr>
        <p:spPr>
          <a:xfrm>
            <a:off x="2991931" y="492251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 name="TextBox 9"/>
          <p:cNvSpPr txBox="1"/>
          <p:nvPr/>
        </p:nvSpPr>
        <p:spPr>
          <a:xfrm>
            <a:off x="2590801" y="99060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In some cases, understanding the load on an interface can yield reasons as to why a customer might be complaining of voice quality or signaling issues</a:t>
            </a:r>
          </a:p>
        </p:txBody>
      </p:sp>
      <p:sp>
        <p:nvSpPr>
          <p:cNvPr id="2" name="Title 1"/>
          <p:cNvSpPr>
            <a:spLocks noGrp="1"/>
          </p:cNvSpPr>
          <p:nvPr>
            <p:ph type="title"/>
          </p:nvPr>
        </p:nvSpPr>
        <p:spPr/>
        <p:txBody>
          <a:bodyPr/>
          <a:lstStyle/>
          <a:p>
            <a:r>
              <a:rPr lang="en-US" dirty="0"/>
              <a:t>Lesson 5.4: Load monitoring</a:t>
            </a:r>
          </a:p>
        </p:txBody>
      </p:sp>
    </p:spTree>
    <p:extLst>
      <p:ext uri="{BB962C8B-B14F-4D97-AF65-F5344CB8AC3E}">
        <p14:creationId xmlns:p14="http://schemas.microsoft.com/office/powerpoint/2010/main" val="296644565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34</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4"/>
          <p:cNvSpPr>
            <a:spLocks/>
          </p:cNvSpPr>
          <p:nvPr/>
        </p:nvSpPr>
        <p:spPr bwMode="auto">
          <a:xfrm>
            <a:off x="1928751" y="1283525"/>
            <a:ext cx="8077200" cy="501675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In any escalation case, there is a requirement to collect a “</a:t>
            </a:r>
            <a:r>
              <a:rPr kumimoji="0" lang="en-US" sz="1800" b="0" i="0" u="none" strike="noStrike" kern="0" cap="none" spc="0" normalizeH="0" baseline="0" noProof="0" dirty="0" err="1">
                <a:ln>
                  <a:noFill/>
                </a:ln>
                <a:solidFill>
                  <a:sysClr val="windowText" lastClr="000000"/>
                </a:solidFill>
                <a:effectLst/>
                <a:uLnTx/>
                <a:uFillTx/>
              </a:rPr>
              <a:t>sys_report</a:t>
            </a:r>
            <a:r>
              <a:rPr kumimoji="0" lang="en-US" sz="1800" b="0" i="0" u="none" strike="noStrike" kern="0" cap="none" spc="0" normalizeH="0" baseline="0" noProof="0" dirty="0">
                <a:ln>
                  <a:noFill/>
                </a:ln>
                <a:solidFill>
                  <a:sysClr val="windowText" lastClr="000000"/>
                </a:solidFill>
                <a:effectLst/>
                <a:uLnTx/>
                <a:uFillTx/>
              </a:rPr>
              <a:t>” which is a snapshot of an </a:t>
            </a:r>
            <a:r>
              <a:rPr kumimoji="0" lang="en-US" sz="1800" b="0" i="0" u="none" strike="noStrike" kern="0" cap="none" spc="0" normalizeH="0" baseline="0" noProof="0" dirty="0" err="1">
                <a:ln>
                  <a:noFill/>
                </a:ln>
                <a:solidFill>
                  <a:sysClr val="windowText" lastClr="000000"/>
                </a:solidFill>
                <a:effectLst/>
                <a:uLnTx/>
                <a:uFillTx/>
              </a:rPr>
              <a:t>EdgeMarc’s</a:t>
            </a:r>
            <a:r>
              <a:rPr kumimoji="0" lang="en-US" sz="1800" b="0" i="0" u="none" strike="noStrike" kern="0" cap="none" spc="0" normalizeH="0" baseline="0" noProof="0" dirty="0">
                <a:ln>
                  <a:noFill/>
                </a:ln>
                <a:solidFill>
                  <a:sysClr val="windowText" lastClr="000000"/>
                </a:solidFill>
                <a:effectLst/>
                <a:uLnTx/>
                <a:uFillTx/>
              </a:rPr>
              <a:t> health and “goings-on”.  The EM CLI equivalent is:  </a:t>
            </a:r>
            <a:r>
              <a:rPr kumimoji="0" lang="en-US" altLang="ja-JP" sz="18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altLang="ja-JP" sz="18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altLang="ja-JP" sz="1800" b="1"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sys_report</a:t>
            </a:r>
            <a:endParaRPr kumimoji="0" lang="en-US" altLang="ja-JP" sz="18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This command combines automates certain scripts and output from a multitude of commands, and provides the following</a:t>
            </a:r>
            <a:br>
              <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br>
            <a:endParaRPr kumimoji="0" lang="en-US" sz="12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6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Hardware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etc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/platform)</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Firmware Version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etc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/version)</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Date/Time stamp</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memory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proc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meminfo</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Process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ps</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ef</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File System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df</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CPU info (top)</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Active/configured interface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ifconfig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Routing table display (route) </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certain mand files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tinfo</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xml_info</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VPN info and logs</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Kernel and OS output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dmesg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message log output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/log/messages and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/log/</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messages.old</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Running configuration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mandctl</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dbg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replay =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replay.cfg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p>
        </p:txBody>
      </p:sp>
      <p:sp>
        <p:nvSpPr>
          <p:cNvPr id="2" name="Title 1"/>
          <p:cNvSpPr>
            <a:spLocks noGrp="1"/>
          </p:cNvSpPr>
          <p:nvPr>
            <p:ph type="title"/>
          </p:nvPr>
        </p:nvSpPr>
        <p:spPr/>
        <p:txBody>
          <a:bodyPr/>
          <a:lstStyle/>
          <a:p>
            <a:r>
              <a:rPr lang="en-US" dirty="0"/>
              <a:t>Lesson 5.4: </a:t>
            </a:r>
            <a:r>
              <a:rPr lang="en-US" dirty="0" err="1"/>
              <a:t>Sys_Report</a:t>
            </a:r>
            <a:endParaRPr lang="en-US" dirty="0"/>
          </a:p>
        </p:txBody>
      </p:sp>
    </p:spTree>
    <p:extLst>
      <p:ext uri="{BB962C8B-B14F-4D97-AF65-F5344CB8AC3E}">
        <p14:creationId xmlns:p14="http://schemas.microsoft.com/office/powerpoint/2010/main" val="420412733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35</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5251" y="1965894"/>
            <a:ext cx="6232691" cy="4025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537687" y="3929390"/>
            <a:ext cx="3493992" cy="63073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3026249" y="265679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Under the Node “Operation”, select “Execute script on EdgeMarc </a:t>
            </a:r>
            <a:r>
              <a:rPr kumimoji="0" lang="en-US" sz="1600" b="0" i="0" u="none" strike="noStrike" kern="0" cap="none" spc="0" normalizeH="0" baseline="0" noProof="0" dirty="0">
                <a:ln>
                  <a:noFill/>
                </a:ln>
                <a:solidFill>
                  <a:sysClr val="windowText" lastClr="000000"/>
                </a:solidFill>
                <a:effectLst/>
                <a:uLnTx/>
                <a:uFillTx/>
                <a:sym typeface="Wingdings" panose="05000000000000000000" pitchFamily="2" charset="2"/>
              </a:rPr>
              <a:t>Execute script</a:t>
            </a:r>
            <a:endParaRPr kumimoji="0" lang="en-US" sz="1600" b="0" i="0" u="none" strike="noStrike" kern="0" cap="none" spc="0" normalizeH="0" baseline="0" noProof="0" dirty="0">
              <a:ln>
                <a:noFill/>
              </a:ln>
              <a:solidFill>
                <a:sysClr val="windowText" lastClr="000000"/>
              </a:solidFill>
              <a:effectLst/>
              <a:uLnTx/>
              <a:uFillTx/>
            </a:endParaRPr>
          </a:p>
        </p:txBody>
      </p:sp>
      <p:sp>
        <p:nvSpPr>
          <p:cNvPr id="2" name="Title 1"/>
          <p:cNvSpPr>
            <a:spLocks noGrp="1"/>
          </p:cNvSpPr>
          <p:nvPr>
            <p:ph type="title"/>
          </p:nvPr>
        </p:nvSpPr>
        <p:spPr/>
        <p:txBody>
          <a:bodyPr/>
          <a:lstStyle/>
          <a:p>
            <a:r>
              <a:rPr lang="en-US" dirty="0"/>
              <a:t>Lesson 5.4: </a:t>
            </a:r>
            <a:r>
              <a:rPr lang="en-US" dirty="0" err="1"/>
              <a:t>Sys_Report</a:t>
            </a:r>
            <a:endParaRPr lang="en-US" dirty="0"/>
          </a:p>
        </p:txBody>
      </p:sp>
    </p:spTree>
    <p:extLst>
      <p:ext uri="{BB962C8B-B14F-4D97-AF65-F5344CB8AC3E}">
        <p14:creationId xmlns:p14="http://schemas.microsoft.com/office/powerpoint/2010/main" val="135802137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377" y="2030692"/>
            <a:ext cx="8107940" cy="3190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36</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267061" y="396636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076249" y="249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338554"/>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Select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from the drop down menu</a:t>
            </a:r>
          </a:p>
        </p:txBody>
      </p:sp>
      <p:sp>
        <p:nvSpPr>
          <p:cNvPr id="2" name="Title 1"/>
          <p:cNvSpPr>
            <a:spLocks noGrp="1"/>
          </p:cNvSpPr>
          <p:nvPr>
            <p:ph type="title"/>
          </p:nvPr>
        </p:nvSpPr>
        <p:spPr/>
        <p:txBody>
          <a:bodyPr/>
          <a:lstStyle/>
          <a:p>
            <a:r>
              <a:rPr lang="en-US" dirty="0"/>
              <a:t>Lesson 5.4: Sys Report</a:t>
            </a:r>
          </a:p>
        </p:txBody>
      </p:sp>
    </p:spTree>
    <p:extLst>
      <p:ext uri="{BB962C8B-B14F-4D97-AF65-F5344CB8AC3E}">
        <p14:creationId xmlns:p14="http://schemas.microsoft.com/office/powerpoint/2010/main" val="140364052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3602" y="1727698"/>
            <a:ext cx="7121855" cy="4175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37</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637335" y="2275132"/>
            <a:ext cx="1451736"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Choose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script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Choose “Execute Now”</a:t>
            </a:r>
          </a:p>
        </p:txBody>
      </p:sp>
      <p:sp>
        <p:nvSpPr>
          <p:cNvPr id="9" name="Rectangle 8"/>
          <p:cNvSpPr/>
          <p:nvPr/>
        </p:nvSpPr>
        <p:spPr>
          <a:xfrm>
            <a:off x="5856514" y="4251365"/>
            <a:ext cx="1581399" cy="389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2" name="TextBox 1"/>
          <p:cNvSpPr txBox="1"/>
          <p:nvPr/>
        </p:nvSpPr>
        <p:spPr>
          <a:xfrm>
            <a:off x="5347845" y="2790712"/>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1" name="TextBox 10"/>
          <p:cNvSpPr txBox="1"/>
          <p:nvPr/>
        </p:nvSpPr>
        <p:spPr>
          <a:xfrm>
            <a:off x="7260620" y="3882033"/>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3" name="Title 2"/>
          <p:cNvSpPr>
            <a:spLocks noGrp="1"/>
          </p:cNvSpPr>
          <p:nvPr>
            <p:ph type="title"/>
          </p:nvPr>
        </p:nvSpPr>
        <p:spPr/>
        <p:txBody>
          <a:bodyPr/>
          <a:lstStyle/>
          <a:p>
            <a:r>
              <a:rPr lang="en-US" dirty="0"/>
              <a:t>Lesson 5.4: Sys Reports</a:t>
            </a:r>
          </a:p>
        </p:txBody>
      </p:sp>
    </p:spTree>
    <p:extLst>
      <p:ext uri="{BB962C8B-B14F-4D97-AF65-F5344CB8AC3E}">
        <p14:creationId xmlns:p14="http://schemas.microsoft.com/office/powerpoint/2010/main" val="131857989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3008" y="4039265"/>
            <a:ext cx="4703061" cy="2172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5253" y="1826885"/>
            <a:ext cx="5199623" cy="2044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38</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EVA provides script execution status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Output of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script is available for copying</a:t>
            </a:r>
          </a:p>
        </p:txBody>
      </p:sp>
      <p:sp>
        <p:nvSpPr>
          <p:cNvPr id="9" name="Rectangle 8"/>
          <p:cNvSpPr/>
          <p:nvPr/>
        </p:nvSpPr>
        <p:spPr>
          <a:xfrm>
            <a:off x="6194176" y="5023262"/>
            <a:ext cx="3903809" cy="108065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5003471" y="2541337"/>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8862941" y="5284529"/>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2" name="Title 1"/>
          <p:cNvSpPr>
            <a:spLocks noGrp="1"/>
          </p:cNvSpPr>
          <p:nvPr>
            <p:ph type="title"/>
          </p:nvPr>
        </p:nvSpPr>
        <p:spPr/>
        <p:txBody>
          <a:bodyPr/>
          <a:lstStyle/>
          <a:p>
            <a:r>
              <a:rPr lang="en-US" dirty="0"/>
              <a:t>Lesson 5.4: Sys Reports</a:t>
            </a:r>
          </a:p>
        </p:txBody>
      </p:sp>
    </p:spTree>
    <p:extLst>
      <p:ext uri="{BB962C8B-B14F-4D97-AF65-F5344CB8AC3E}">
        <p14:creationId xmlns:p14="http://schemas.microsoft.com/office/powerpoint/2010/main" val="232160702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377" y="2030692"/>
            <a:ext cx="8107940" cy="3190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39</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267061" y="396636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076249" y="249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338554"/>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Select “syslog” from the drop down menu</a:t>
            </a:r>
          </a:p>
        </p:txBody>
      </p:sp>
      <p:sp>
        <p:nvSpPr>
          <p:cNvPr id="2" name="Title 1"/>
          <p:cNvSpPr>
            <a:spLocks noGrp="1"/>
          </p:cNvSpPr>
          <p:nvPr>
            <p:ph type="title"/>
          </p:nvPr>
        </p:nvSpPr>
        <p:spPr/>
        <p:txBody>
          <a:bodyPr/>
          <a:lstStyle/>
          <a:p>
            <a:r>
              <a:rPr lang="en-US" dirty="0"/>
              <a:t>Lesson 5.4: Sys Log</a:t>
            </a:r>
          </a:p>
        </p:txBody>
      </p:sp>
    </p:spTree>
    <p:extLst>
      <p:ext uri="{BB962C8B-B14F-4D97-AF65-F5344CB8AC3E}">
        <p14:creationId xmlns:p14="http://schemas.microsoft.com/office/powerpoint/2010/main" val="305928589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5.0: Demos</a:t>
            </a:r>
          </a:p>
        </p:txBody>
      </p:sp>
      <p:sp>
        <p:nvSpPr>
          <p:cNvPr id="3" name="Content Placeholder 2"/>
          <p:cNvSpPr>
            <a:spLocks noGrp="1"/>
          </p:cNvSpPr>
          <p:nvPr>
            <p:ph idx="1"/>
          </p:nvPr>
        </p:nvSpPr>
        <p:spPr>
          <a:xfrm>
            <a:off x="381000" y="1246041"/>
            <a:ext cx="11430000" cy="4822250"/>
          </a:xfrm>
        </p:spPr>
        <p:txBody>
          <a:bodyPr/>
          <a:lstStyle/>
          <a:p>
            <a:pPr marL="0" indent="0">
              <a:buNone/>
            </a:pPr>
            <a:r>
              <a:rPr lang="en-US" dirty="0"/>
              <a:t>Demo 1: 	Basic EdgeView &amp; Report Server install &amp; setup using CLI &amp; YaST2</a:t>
            </a:r>
          </a:p>
          <a:p>
            <a:pPr marL="0" indent="0">
              <a:buNone/>
            </a:pPr>
            <a:r>
              <a:rPr lang="en-US" dirty="0"/>
              <a:t>Demo 2: 	Sanity Check Menu</a:t>
            </a:r>
          </a:p>
          <a:p>
            <a:pPr marL="0" indent="0">
              <a:buNone/>
            </a:pPr>
            <a:r>
              <a:rPr lang="en-US" dirty="0"/>
              <a:t>Demo 3: 	Overview of EdgeView capabilities</a:t>
            </a:r>
          </a:p>
          <a:p>
            <a:r>
              <a:rPr lang="en-US" dirty="0"/>
              <a:t>Using web based Icon Bar / GUI Pages</a:t>
            </a:r>
          </a:p>
          <a:p>
            <a:r>
              <a:rPr lang="en-US" dirty="0"/>
              <a:t>Viewing EdgeMarc Inventory by Tenant &amp; Group</a:t>
            </a:r>
          </a:p>
          <a:p>
            <a:r>
              <a:rPr lang="en-US" dirty="0"/>
              <a:t>Launching an EdgeMarc GUI from within EdgeView</a:t>
            </a:r>
          </a:p>
          <a:p>
            <a:pPr marL="0" indent="0">
              <a:buNone/>
            </a:pPr>
            <a:r>
              <a:rPr lang="en-US" dirty="0"/>
              <a:t>Demo 4: 	VoIP Analysis &amp; SIP Call Flow Ladder Analysis</a:t>
            </a:r>
          </a:p>
          <a:p>
            <a:pPr marL="0" indent="0">
              <a:buNone/>
            </a:pPr>
            <a:r>
              <a:rPr lang="en-US" dirty="0"/>
              <a:t>Demo 5: 	Report Server installation &amp; configuration with EdgeView</a:t>
            </a:r>
          </a:p>
          <a:p>
            <a:pPr marL="0" indent="0">
              <a:buNone/>
            </a:pPr>
            <a:r>
              <a:rPr lang="en-US" dirty="0"/>
              <a:t>Demo 6: 	Report Server overview of report capabilities</a:t>
            </a:r>
          </a:p>
          <a:p>
            <a:endParaRPr lang="en-US" dirty="0"/>
          </a:p>
        </p:txBody>
      </p:sp>
    </p:spTree>
    <p:extLst>
      <p:ext uri="{BB962C8B-B14F-4D97-AF65-F5344CB8AC3E}">
        <p14:creationId xmlns:p14="http://schemas.microsoft.com/office/powerpoint/2010/main" val="3272867617"/>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2051" y="3926449"/>
            <a:ext cx="5963391" cy="2332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877" y="1721941"/>
            <a:ext cx="6032671" cy="2010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40</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EVA provides script execution status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EVA displays the syslog file from the target EM</a:t>
            </a:r>
          </a:p>
        </p:txBody>
      </p:sp>
      <p:sp>
        <p:nvSpPr>
          <p:cNvPr id="9" name="Rectangle 8"/>
          <p:cNvSpPr/>
          <p:nvPr/>
        </p:nvSpPr>
        <p:spPr>
          <a:xfrm>
            <a:off x="5837925" y="5023262"/>
            <a:ext cx="3903809" cy="108065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5003471" y="2541337"/>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8862941" y="4583905"/>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2" name="Title 1"/>
          <p:cNvSpPr>
            <a:spLocks noGrp="1"/>
          </p:cNvSpPr>
          <p:nvPr>
            <p:ph type="title"/>
          </p:nvPr>
        </p:nvSpPr>
        <p:spPr/>
        <p:txBody>
          <a:bodyPr/>
          <a:lstStyle/>
          <a:p>
            <a:r>
              <a:rPr lang="en-US" dirty="0"/>
              <a:t>Lesson 5.3: Sys Log Report</a:t>
            </a:r>
          </a:p>
        </p:txBody>
      </p:sp>
    </p:spTree>
    <p:extLst>
      <p:ext uri="{BB962C8B-B14F-4D97-AF65-F5344CB8AC3E}">
        <p14:creationId xmlns:p14="http://schemas.microsoft.com/office/powerpoint/2010/main" val="18469943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4014" y="2905385"/>
            <a:ext cx="8241477" cy="635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678" y="3568726"/>
            <a:ext cx="8120055" cy="2650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41</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164669" y="3823857"/>
            <a:ext cx="2018441" cy="23375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1906680" y="1133558"/>
            <a:ext cx="8215057" cy="1815882"/>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allows for another method to collect syslog records from either a group of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or individual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for trending analysis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Select “Syslog Disp.” from top navigation pane</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Choose a filter (regex) </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3:  Choose either individual or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4:  Select to have the contents of the report output on screen or in a text report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5:  Choose collection timeframes (new, already received, or both)</a:t>
            </a:r>
          </a:p>
        </p:txBody>
      </p:sp>
      <p:sp>
        <p:nvSpPr>
          <p:cNvPr id="9" name="Rectangle 8"/>
          <p:cNvSpPr/>
          <p:nvPr/>
        </p:nvSpPr>
        <p:spPr>
          <a:xfrm>
            <a:off x="5137301" y="4768572"/>
            <a:ext cx="3903809" cy="90784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7270823" y="2905384"/>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9064816" y="4583905"/>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5 </a:t>
            </a:r>
          </a:p>
        </p:txBody>
      </p:sp>
      <p:sp>
        <p:nvSpPr>
          <p:cNvPr id="14" name="TextBox 13"/>
          <p:cNvSpPr txBox="1"/>
          <p:nvPr/>
        </p:nvSpPr>
        <p:spPr>
          <a:xfrm>
            <a:off x="4782715" y="3533793"/>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15" name="Rectangle 14"/>
          <p:cNvSpPr/>
          <p:nvPr/>
        </p:nvSpPr>
        <p:spPr>
          <a:xfrm>
            <a:off x="5466443" y="4142506"/>
            <a:ext cx="1750835" cy="2485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6" name="TextBox 15"/>
          <p:cNvSpPr txBox="1"/>
          <p:nvPr/>
        </p:nvSpPr>
        <p:spPr>
          <a:xfrm>
            <a:off x="5183109" y="4134192"/>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3 </a:t>
            </a:r>
          </a:p>
        </p:txBody>
      </p:sp>
      <p:sp>
        <p:nvSpPr>
          <p:cNvPr id="17" name="Rectangle 16"/>
          <p:cNvSpPr/>
          <p:nvPr/>
        </p:nvSpPr>
        <p:spPr>
          <a:xfrm>
            <a:off x="6938945" y="2955005"/>
            <a:ext cx="556671" cy="58554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8" name="TextBox 17"/>
          <p:cNvSpPr txBox="1"/>
          <p:nvPr/>
        </p:nvSpPr>
        <p:spPr>
          <a:xfrm>
            <a:off x="5203467" y="4344429"/>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4 </a:t>
            </a:r>
          </a:p>
        </p:txBody>
      </p:sp>
      <p:sp>
        <p:nvSpPr>
          <p:cNvPr id="2" name="Title 1"/>
          <p:cNvSpPr>
            <a:spLocks noGrp="1"/>
          </p:cNvSpPr>
          <p:nvPr>
            <p:ph type="title"/>
          </p:nvPr>
        </p:nvSpPr>
        <p:spPr/>
        <p:txBody>
          <a:bodyPr/>
          <a:lstStyle/>
          <a:p>
            <a:r>
              <a:rPr lang="en-US" dirty="0"/>
              <a:t>Lesson 5.4: Sys Log Display</a:t>
            </a:r>
          </a:p>
        </p:txBody>
      </p:sp>
    </p:spTree>
    <p:extLst>
      <p:ext uri="{BB962C8B-B14F-4D97-AF65-F5344CB8AC3E}">
        <p14:creationId xmlns:p14="http://schemas.microsoft.com/office/powerpoint/2010/main" val="303180951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42</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Rectangle 8"/>
          <p:cNvSpPr/>
          <p:nvPr/>
        </p:nvSpPr>
        <p:spPr>
          <a:xfrm>
            <a:off x="2991931" y="520751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498767" y="893213"/>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A graphical view of recent MOS scores; this can allow the operator to see a trend in call quality measurements, as opposed to raw measurements with detail data</a:t>
            </a:r>
          </a:p>
        </p:txBody>
      </p:sp>
      <p:sp>
        <p:nvSpPr>
          <p:cNvPr id="2" name="Title 1"/>
          <p:cNvSpPr>
            <a:spLocks noGrp="1"/>
          </p:cNvSpPr>
          <p:nvPr>
            <p:ph type="title"/>
          </p:nvPr>
        </p:nvSpPr>
        <p:spPr/>
        <p:txBody>
          <a:bodyPr/>
          <a:lstStyle/>
          <a:p>
            <a:r>
              <a:rPr lang="en-US" dirty="0"/>
              <a:t>Lesson 5.4: MOS Graphing</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8002692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idx="4294967295"/>
          </p:nvPr>
        </p:nvSpPr>
        <p:spPr>
          <a:xfrm>
            <a:off x="1528763" y="304800"/>
            <a:ext cx="9144000" cy="685800"/>
          </a:xfrm>
        </p:spPr>
        <p:txBody>
          <a:bodyPr vert="horz" wrap="square" lIns="91440" tIns="45720" rIns="132080" bIns="45720" numCol="1" rtlCol="0" anchor="ctr" anchorCtr="0" compatLnSpc="1">
            <a:prstTxWarp prst="textNoShape">
              <a:avLst/>
            </a:prstTxWarp>
            <a:noAutofit/>
          </a:bodyPr>
          <a:lstStyle/>
          <a:p>
            <a:pPr algn="ctr"/>
            <a:r>
              <a:rPr lang="en-US" altLang="en-US" sz="2400" dirty="0"/>
              <a:t>Using the EVA to troubleshoot </a:t>
            </a:r>
            <a:r>
              <a:rPr lang="en-US" altLang="en-US" sz="2400" dirty="0" err="1"/>
              <a:t>EdgeMarcs</a:t>
            </a:r>
            <a:r>
              <a:rPr lang="en-US" altLang="en-US" sz="2400" dirty="0"/>
              <a:t> </a:t>
            </a:r>
            <a:br>
              <a:rPr lang="en-US" altLang="en-US" sz="2400" dirty="0"/>
            </a:br>
            <a:r>
              <a:rPr lang="en-US" altLang="en-US" sz="2400" dirty="0"/>
              <a:t>- analyze call quality and signaling issues- </a:t>
            </a:r>
          </a:p>
        </p:txBody>
      </p:sp>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43</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474" y="2347661"/>
            <a:ext cx="7454781" cy="3588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52688" y="3062514"/>
            <a:ext cx="1492177" cy="20174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981249" y="3286164"/>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300030" y="127606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The “Analysis” tab and submenus allow the operator to perform MOS analysis and signaling captures from the EVA console, rather than from the EM console</a:t>
            </a:r>
          </a:p>
        </p:txBody>
      </p:sp>
    </p:spTree>
    <p:extLst>
      <p:ext uri="{BB962C8B-B14F-4D97-AF65-F5344CB8AC3E}">
        <p14:creationId xmlns:p14="http://schemas.microsoft.com/office/powerpoint/2010/main" val="396834221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44</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474" y="2924361"/>
            <a:ext cx="7454781" cy="3213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52688" y="3311890"/>
            <a:ext cx="1492177" cy="84446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981249" y="34880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127663" y="1034151"/>
            <a:ext cx="6889668" cy="1569660"/>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MOS analysis provides flexible parameters to gather and correlate data:</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a data/time range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importing a </a:t>
            </a:r>
            <a:r>
              <a:rPr kumimoji="0" lang="en-US" sz="1600" b="0" i="0" u="none" strike="noStrike" kern="0" cap="none" spc="0" normalizeH="0" baseline="0" noProof="0" dirty="0" err="1">
                <a:ln>
                  <a:noFill/>
                </a:ln>
                <a:solidFill>
                  <a:sysClr val="windowText" lastClr="000000"/>
                </a:solidFill>
                <a:effectLst/>
                <a:uLnTx/>
                <a:uFillTx/>
              </a:rPr>
              <a:t>pcap</a:t>
            </a:r>
            <a:r>
              <a:rPr kumimoji="0" lang="en-US" sz="1600" b="0" i="0" u="none" strike="noStrike" kern="0" cap="none" spc="0" normalizeH="0" baseline="0" noProof="0" dirty="0">
                <a:ln>
                  <a:noFill/>
                </a:ln>
                <a:solidFill>
                  <a:sysClr val="windowText" lastClr="000000"/>
                </a:solidFill>
                <a:effectLst/>
                <a:uLnTx/>
                <a:uFillTx/>
              </a:rPr>
              <a:t> file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viewing a near-term snapshot in time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Also provides a step-by-step troubleshooting method to ensure that the EVA can collect MOS data.  </a:t>
            </a:r>
          </a:p>
        </p:txBody>
      </p:sp>
      <p:sp>
        <p:nvSpPr>
          <p:cNvPr id="3" name="Title 2"/>
          <p:cNvSpPr>
            <a:spLocks noGrp="1"/>
          </p:cNvSpPr>
          <p:nvPr>
            <p:ph type="title"/>
          </p:nvPr>
        </p:nvSpPr>
        <p:spPr/>
        <p:txBody>
          <a:bodyPr/>
          <a:lstStyle/>
          <a:p>
            <a:r>
              <a:rPr lang="en-US" dirty="0"/>
              <a:t>Lesson 5.4: MOS Call Analysis</a:t>
            </a:r>
          </a:p>
        </p:txBody>
      </p:sp>
    </p:spTree>
    <p:extLst>
      <p:ext uri="{BB962C8B-B14F-4D97-AF65-F5344CB8AC3E}">
        <p14:creationId xmlns:p14="http://schemas.microsoft.com/office/powerpoint/2010/main" val="125935714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5.5: New </a:t>
            </a:r>
            <a:r>
              <a:rPr lang="en-US" dirty="0" err="1"/>
              <a:t>Feaures</a:t>
            </a:r>
            <a:r>
              <a:rPr lang="en-US" dirty="0"/>
              <a:t> in EV 14.1</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29149278"/>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5.5: New Features </a:t>
            </a:r>
          </a:p>
        </p:txBody>
      </p:sp>
      <p:sp>
        <p:nvSpPr>
          <p:cNvPr id="3" name="Content Placeholder 2"/>
          <p:cNvSpPr>
            <a:spLocks noGrp="1"/>
          </p:cNvSpPr>
          <p:nvPr>
            <p:ph idx="1"/>
          </p:nvPr>
        </p:nvSpPr>
        <p:spPr/>
        <p:txBody>
          <a:bodyPr/>
          <a:lstStyle/>
          <a:p>
            <a:r>
              <a:rPr lang="en-US" dirty="0"/>
              <a:t> </a:t>
            </a:r>
            <a:r>
              <a:rPr lang="en-US" b="1" dirty="0"/>
              <a:t>Improve the </a:t>
            </a:r>
            <a:r>
              <a:rPr lang="en-US" b="1" dirty="0" err="1"/>
              <a:t>EdgeView</a:t>
            </a:r>
            <a:r>
              <a:rPr lang="en-US" b="1" dirty="0"/>
              <a:t> GUI: New icons, tables new look and feel. </a:t>
            </a:r>
          </a:p>
          <a:p>
            <a:r>
              <a:rPr lang="en-US" b="1" dirty="0"/>
              <a:t>Add footer to </a:t>
            </a:r>
            <a:r>
              <a:rPr lang="en-US" b="1" dirty="0" err="1"/>
              <a:t>EdgeView</a:t>
            </a:r>
            <a:endParaRPr lang="en-US" b="1" dirty="0"/>
          </a:p>
          <a:p>
            <a:endParaRPr lang="en-US" dirty="0"/>
          </a:p>
          <a:p>
            <a:endParaRPr lang="en-US" dirty="0"/>
          </a:p>
          <a:p>
            <a:endParaRPr lang="en-US" dirty="0"/>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2239" y="2343996"/>
            <a:ext cx="8134211" cy="3847056"/>
          </a:xfrm>
          <a:prstGeom prst="rect">
            <a:avLst/>
          </a:prstGeom>
        </p:spPr>
      </p:pic>
      <p:pic>
        <p:nvPicPr>
          <p:cNvPr id="2049" name="Picture 1" descr="Improv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prov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300790"/>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dirty="0"/>
              <a:t> </a:t>
            </a:r>
            <a:r>
              <a:rPr lang="en-US" b="1" dirty="0"/>
              <a:t>Auto populate buttons for signal captures</a:t>
            </a:r>
          </a:p>
          <a:p>
            <a:r>
              <a:rPr lang="en-US" dirty="0"/>
              <a:t> </a:t>
            </a:r>
            <a:r>
              <a:rPr lang="en-US" b="1" dirty="0"/>
              <a:t>Add </a:t>
            </a:r>
            <a:r>
              <a:rPr lang="en-US" b="1" dirty="0" err="1"/>
              <a:t>mandctl</a:t>
            </a:r>
            <a:r>
              <a:rPr lang="en-US" b="1" dirty="0"/>
              <a:t> display to Signaling Analysis page: Added a dropdown to the Signaling Capture page  “MAND Log Capture Parameters” content</a:t>
            </a:r>
          </a:p>
          <a:p>
            <a:endParaRPr lang="en-US" b="1" dirty="0"/>
          </a:p>
          <a:p>
            <a:endParaRPr lang="en-US" dirty="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773" y="3148414"/>
            <a:ext cx="3633521" cy="19127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385" y="3319014"/>
            <a:ext cx="4663651" cy="1571540"/>
          </a:xfrm>
          <a:prstGeom prst="rect">
            <a:avLst/>
          </a:prstGeom>
        </p:spPr>
      </p:pic>
    </p:spTree>
    <p:extLst>
      <p:ext uri="{BB962C8B-B14F-4D97-AF65-F5344CB8AC3E}">
        <p14:creationId xmlns:p14="http://schemas.microsoft.com/office/powerpoint/2010/main" val="3118163445"/>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dirty="0"/>
              <a:t>Feature request to keep captures up to 14 days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8404" y="2369799"/>
            <a:ext cx="7591425" cy="2162175"/>
          </a:xfrm>
          <a:prstGeom prst="rect">
            <a:avLst/>
          </a:prstGeom>
        </p:spPr>
      </p:pic>
    </p:spTree>
    <p:extLst>
      <p:ext uri="{BB962C8B-B14F-4D97-AF65-F5344CB8AC3E}">
        <p14:creationId xmlns:p14="http://schemas.microsoft.com/office/powerpoint/2010/main" val="3140116655"/>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dirty="0"/>
              <a:t> </a:t>
            </a:r>
            <a:r>
              <a:rPr lang="en-US" b="1" dirty="0"/>
              <a:t>Access web GUI of a remote phone behind an </a:t>
            </a:r>
            <a:r>
              <a:rPr lang="en-US" b="1" dirty="0" err="1"/>
              <a:t>EdgeMarc</a:t>
            </a:r>
            <a:r>
              <a:rPr lang="en-US" b="1" dirty="0"/>
              <a:t> via EVA</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248" y="1968498"/>
            <a:ext cx="4840605" cy="334048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3410" y="2488017"/>
            <a:ext cx="6361839" cy="2301440"/>
          </a:xfrm>
          <a:prstGeom prst="rect">
            <a:avLst/>
          </a:prstGeom>
        </p:spPr>
      </p:pic>
    </p:spTree>
    <p:extLst>
      <p:ext uri="{BB962C8B-B14F-4D97-AF65-F5344CB8AC3E}">
        <p14:creationId xmlns:p14="http://schemas.microsoft.com/office/powerpoint/2010/main" val="255277439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5.1: EdgeView &amp; Network Edge Orchestration</a:t>
            </a:r>
          </a:p>
        </p:txBody>
      </p:sp>
      <p:sp>
        <p:nvSpPr>
          <p:cNvPr id="3" name="Content Placeholder 2"/>
          <p:cNvSpPr>
            <a:spLocks noGrp="1"/>
          </p:cNvSpPr>
          <p:nvPr>
            <p:ph idx="1"/>
          </p:nvPr>
        </p:nvSpPr>
        <p:spPr/>
        <p:txBody>
          <a:bodyPr/>
          <a:lstStyle/>
          <a:p>
            <a:pPr marL="514350" indent="-514350">
              <a:buFont typeface="+mj-lt"/>
              <a:buAutoNum type="arabicPeriod"/>
            </a:pPr>
            <a:r>
              <a:rPr lang="en-US" dirty="0"/>
              <a:t>Introduction to EdgeView</a:t>
            </a:r>
          </a:p>
          <a:p>
            <a:pPr marL="514350" indent="-514350">
              <a:buFont typeface="+mj-lt"/>
              <a:buAutoNum type="arabicPeriod"/>
            </a:pPr>
            <a:r>
              <a:rPr lang="en-US" dirty="0"/>
              <a:t>Concept of Network Edge Orchestration in context of EdgeView &amp; EdgeMarc</a:t>
            </a:r>
          </a:p>
          <a:p>
            <a:endParaRPr lang="en-US" dirty="0"/>
          </a:p>
        </p:txBody>
      </p:sp>
    </p:spTree>
    <p:extLst>
      <p:ext uri="{BB962C8B-B14F-4D97-AF65-F5344CB8AC3E}">
        <p14:creationId xmlns:p14="http://schemas.microsoft.com/office/powerpoint/2010/main" val="2070554080"/>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dirty="0"/>
              <a:t> </a:t>
            </a:r>
            <a:r>
              <a:rPr lang="en-US" b="1" dirty="0"/>
              <a:t>Alert to apply patches </a:t>
            </a:r>
          </a:p>
          <a:p>
            <a:pPr marL="0" indent="0">
              <a:buNone/>
            </a:pPr>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51" y="2419351"/>
            <a:ext cx="8648700" cy="2019300"/>
          </a:xfrm>
          <a:prstGeom prst="rect">
            <a:avLst/>
          </a:prstGeom>
        </p:spPr>
      </p:pic>
    </p:spTree>
    <p:extLst>
      <p:ext uri="{BB962C8B-B14F-4D97-AF65-F5344CB8AC3E}">
        <p14:creationId xmlns:p14="http://schemas.microsoft.com/office/powerpoint/2010/main" val="946265829"/>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b="1" dirty="0"/>
              <a:t>What is the recommended way to define an </a:t>
            </a:r>
            <a:r>
              <a:rPr lang="en-US" b="1" dirty="0" err="1"/>
              <a:t>EdgeMarc</a:t>
            </a:r>
            <a:r>
              <a:rPr lang="en-US" b="1" dirty="0"/>
              <a:t> with WLR (2 WAN links) in the EV?</a:t>
            </a:r>
          </a:p>
          <a:p>
            <a:pPr lvl="1"/>
            <a:r>
              <a:rPr lang="en-US" dirty="0" err="1"/>
              <a:t>EdgeView</a:t>
            </a:r>
            <a:r>
              <a:rPr lang="en-US" dirty="0"/>
              <a:t> detects EM Wan Link Redundancy failover now (as good as </a:t>
            </a:r>
            <a:r>
              <a:rPr lang="en-US" dirty="0" err="1"/>
              <a:t>EdgeView</a:t>
            </a:r>
            <a:r>
              <a:rPr lang="en-US" dirty="0"/>
              <a:t> can)</a:t>
            </a:r>
          </a:p>
          <a:p>
            <a:r>
              <a:rPr lang="en-US" b="1" dirty="0"/>
              <a:t>Need a way to simplify the editing of Device Templates</a:t>
            </a:r>
          </a:p>
          <a:p>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371" y="3200201"/>
            <a:ext cx="6657975" cy="2990851"/>
          </a:xfrm>
          <a:prstGeom prst="rect">
            <a:avLst/>
          </a:prstGeom>
        </p:spPr>
      </p:pic>
    </p:spTree>
    <p:extLst>
      <p:ext uri="{BB962C8B-B14F-4D97-AF65-F5344CB8AC3E}">
        <p14:creationId xmlns:p14="http://schemas.microsoft.com/office/powerpoint/2010/main" val="2970173405"/>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b="1" dirty="0"/>
              <a:t>SCP support for Back up and Restore of the EVA data base.</a:t>
            </a:r>
          </a:p>
          <a:p>
            <a:pPr lvl="1"/>
            <a:r>
              <a:rPr lang="en-US" dirty="0"/>
              <a:t>EV Database Backups can now be offloaded with SCP.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31" y="2361989"/>
            <a:ext cx="9334500" cy="3552825"/>
          </a:xfrm>
          <a:prstGeom prst="rect">
            <a:avLst/>
          </a:prstGeom>
        </p:spPr>
      </p:pic>
    </p:spTree>
    <p:extLst>
      <p:ext uri="{BB962C8B-B14F-4D97-AF65-F5344CB8AC3E}">
        <p14:creationId xmlns:p14="http://schemas.microsoft.com/office/powerpoint/2010/main" val="1460097521"/>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a:t>
            </a:r>
            <a:r>
              <a:rPr lang="en-US" dirty="0" err="1"/>
              <a:t>EdgeView</a:t>
            </a:r>
            <a:r>
              <a:rPr lang="en-US" dirty="0"/>
              <a:t> 14.1.0</a:t>
            </a:r>
          </a:p>
        </p:txBody>
      </p:sp>
      <p:sp>
        <p:nvSpPr>
          <p:cNvPr id="3" name="Content Placeholder 2"/>
          <p:cNvSpPr>
            <a:spLocks noGrp="1"/>
          </p:cNvSpPr>
          <p:nvPr>
            <p:ph idx="1"/>
          </p:nvPr>
        </p:nvSpPr>
        <p:spPr/>
        <p:txBody>
          <a:bodyPr/>
          <a:lstStyle/>
          <a:p>
            <a:r>
              <a:rPr lang="en-US" b="1" dirty="0"/>
              <a:t>Productize </a:t>
            </a:r>
            <a:r>
              <a:rPr lang="en-US" b="1" dirty="0" err="1"/>
              <a:t>AutomaticTrigger</a:t>
            </a:r>
            <a:r>
              <a:rPr lang="en-US" b="1" dirty="0"/>
              <a:t> Diagnostics shown at </a:t>
            </a:r>
            <a:r>
              <a:rPr lang="en-US" b="1" dirty="0" err="1"/>
              <a:t>Broadsoft</a:t>
            </a:r>
            <a:r>
              <a:rPr lang="en-US" b="1" dirty="0"/>
              <a:t> Connections</a:t>
            </a:r>
          </a:p>
          <a:p>
            <a:pPr lvl="1"/>
            <a:r>
              <a:rPr lang="en-US" dirty="0"/>
              <a:t> Live demo</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739" y="2588653"/>
            <a:ext cx="6410208" cy="3278747"/>
          </a:xfrm>
          <a:prstGeom prst="rect">
            <a:avLst/>
          </a:prstGeom>
        </p:spPr>
      </p:pic>
    </p:spTree>
    <p:extLst>
      <p:ext uri="{BB962C8B-B14F-4D97-AF65-F5344CB8AC3E}">
        <p14:creationId xmlns:p14="http://schemas.microsoft.com/office/powerpoint/2010/main" val="1302732161"/>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							</a:t>
            </a:r>
            <a:r>
              <a:rPr lang="en-US" dirty="0" err="1"/>
              <a:t>EdgeView</a:t>
            </a:r>
            <a:r>
              <a:rPr lang="en-US" dirty="0"/>
              <a:t> 14.1.0</a:t>
            </a:r>
          </a:p>
        </p:txBody>
      </p:sp>
      <p:sp>
        <p:nvSpPr>
          <p:cNvPr id="3" name="Content Placeholder 2"/>
          <p:cNvSpPr>
            <a:spLocks noGrp="1"/>
          </p:cNvSpPr>
          <p:nvPr>
            <p:ph idx="1"/>
          </p:nvPr>
        </p:nvSpPr>
        <p:spPr/>
        <p:txBody>
          <a:bodyPr vert="horz" lIns="91440" tIns="45720" rIns="91440" bIns="45720" rtlCol="0" anchor="t">
            <a:noAutofit/>
          </a:bodyPr>
          <a:lstStyle/>
          <a:p>
            <a:r>
              <a:rPr lang="en-US" b="1" dirty="0"/>
              <a:t>Performance improvements </a:t>
            </a:r>
          </a:p>
          <a:p>
            <a:pPr marL="685783" lvl="2">
              <a:spcBef>
                <a:spcPts val="1000"/>
              </a:spcBef>
            </a:pPr>
            <a:r>
              <a:rPr lang="en-US" dirty="0"/>
              <a:t> </a:t>
            </a:r>
            <a:r>
              <a:rPr lang="en-US" b="1" dirty="0"/>
              <a:t>Replace </a:t>
            </a:r>
            <a:r>
              <a:rPr lang="en-US" b="1" dirty="0" err="1"/>
              <a:t>perl</a:t>
            </a:r>
            <a:r>
              <a:rPr lang="en-US" b="1" dirty="0"/>
              <a:t> DBI 'prepare' with '</a:t>
            </a:r>
            <a:r>
              <a:rPr lang="en-US" b="1" dirty="0" err="1"/>
              <a:t>prepare_cached</a:t>
            </a:r>
            <a:r>
              <a:rPr lang="en-US" b="1" dirty="0"/>
              <a:t>' in </a:t>
            </a:r>
            <a:r>
              <a:rPr lang="en-US" b="1" dirty="0" err="1"/>
              <a:t>perl</a:t>
            </a:r>
            <a:r>
              <a:rPr lang="en-US" b="1" dirty="0"/>
              <a:t> scripts</a:t>
            </a:r>
          </a:p>
          <a:p>
            <a:pPr lvl="1"/>
            <a:r>
              <a:rPr lang="en-US" sz="2000" dirty="0"/>
              <a:t>MOS record processing improvements (was done also for 14.0.1.patch4)</a:t>
            </a:r>
          </a:p>
          <a:p>
            <a:pPr marL="457189" lvl="1" indent="0">
              <a:buNone/>
            </a:pPr>
            <a:endParaRPr lang="en-US" b="1" dirty="0"/>
          </a:p>
        </p:txBody>
      </p:sp>
    </p:spTree>
    <p:extLst>
      <p:ext uri="{BB962C8B-B14F-4D97-AF65-F5344CB8AC3E}">
        <p14:creationId xmlns:p14="http://schemas.microsoft.com/office/powerpoint/2010/main" val="1138590215"/>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Features 						Report Server 14.1.0</a:t>
            </a:r>
          </a:p>
        </p:txBody>
      </p:sp>
      <p:sp>
        <p:nvSpPr>
          <p:cNvPr id="3" name="Content Placeholder 2"/>
          <p:cNvSpPr>
            <a:spLocks noGrp="1"/>
          </p:cNvSpPr>
          <p:nvPr>
            <p:ph idx="1"/>
          </p:nvPr>
        </p:nvSpPr>
        <p:spPr/>
        <p:txBody>
          <a:bodyPr/>
          <a:lstStyle/>
          <a:p>
            <a:r>
              <a:rPr lang="en-US" dirty="0"/>
              <a:t> </a:t>
            </a:r>
            <a:r>
              <a:rPr lang="en-US" b="1" dirty="0"/>
              <a:t>RS: Need disk space check for Report Server</a:t>
            </a:r>
            <a:endParaRPr lang="en-US" dirty="0"/>
          </a:p>
          <a:p>
            <a:r>
              <a:rPr lang="en-US" dirty="0"/>
              <a:t> </a:t>
            </a:r>
            <a:r>
              <a:rPr lang="en-US" b="1" dirty="0"/>
              <a:t>RS: Alert when </a:t>
            </a:r>
            <a:r>
              <a:rPr lang="en-US" b="1" dirty="0" err="1"/>
              <a:t>MySql</a:t>
            </a:r>
            <a:r>
              <a:rPr lang="en-US" b="1" dirty="0"/>
              <a:t> replication is broken</a:t>
            </a:r>
          </a:p>
          <a:p>
            <a:pPr marL="0" indent="0">
              <a:buNone/>
            </a:pP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09" y="2366980"/>
            <a:ext cx="7245668" cy="3481085"/>
          </a:xfrm>
          <a:prstGeom prst="rect">
            <a:avLst/>
          </a:prstGeom>
        </p:spPr>
      </p:pic>
    </p:spTree>
    <p:extLst>
      <p:ext uri="{BB962C8B-B14F-4D97-AF65-F5344CB8AC3E}">
        <p14:creationId xmlns:p14="http://schemas.microsoft.com/office/powerpoint/2010/main" val="41921092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5.1: EdgeView Service Control Center</a:t>
            </a:r>
          </a:p>
        </p:txBody>
      </p:sp>
      <p:sp>
        <p:nvSpPr>
          <p:cNvPr id="44" name="TextBox 43"/>
          <p:cNvSpPr txBox="1"/>
          <p:nvPr/>
        </p:nvSpPr>
        <p:spPr>
          <a:xfrm>
            <a:off x="1972941" y="1158234"/>
            <a:ext cx="7979563"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tx2"/>
                </a:solidFill>
                <a:effectLst/>
                <a:uLnTx/>
                <a:uFillTx/>
              </a:rPr>
              <a:t>EdgeView</a:t>
            </a:r>
            <a:r>
              <a:rPr kumimoji="0" lang="en-US" sz="1800" b="0" i="0" u="none" strike="noStrike" kern="0" cap="none" spc="0" normalizeH="0" baseline="0" noProof="0" dirty="0">
                <a:ln>
                  <a:noFill/>
                </a:ln>
                <a:solidFill>
                  <a:schemeClr val="tx2"/>
                </a:solidFill>
                <a:effectLst/>
                <a:uLnTx/>
                <a:uFillTx/>
              </a:rPr>
              <a:t> provides </a:t>
            </a:r>
            <a:r>
              <a:rPr kumimoji="0" lang="en-US" sz="1800" b="1" i="0" u="none" strike="noStrike" kern="0" cap="none" spc="0" normalizeH="0" baseline="0" noProof="0" dirty="0">
                <a:ln>
                  <a:noFill/>
                </a:ln>
                <a:solidFill>
                  <a:schemeClr val="tx2"/>
                </a:solidFill>
                <a:effectLst/>
                <a:uLnTx/>
                <a:uFillTx/>
              </a:rPr>
              <a:t>visibility to all voice and data traffic with real-time alerts/alarms</a:t>
            </a:r>
            <a:r>
              <a:rPr kumimoji="0" lang="en-US" sz="1800" b="0" i="0" u="none" strike="noStrike" kern="0" cap="none" spc="0" normalizeH="0" baseline="0" noProof="0" dirty="0">
                <a:ln>
                  <a:noFill/>
                </a:ln>
                <a:solidFill>
                  <a:schemeClr val="tx2"/>
                </a:solidFill>
                <a:effectLst/>
                <a:uLnTx/>
                <a:uFillTx/>
              </a:rPr>
              <a:t> for remote troubleshooting and management, fault isolation and reporting, and automated provisioning.</a:t>
            </a:r>
          </a:p>
        </p:txBody>
      </p:sp>
      <p:sp>
        <p:nvSpPr>
          <p:cNvPr id="50" name="Content Placeholder 2"/>
          <p:cNvSpPr txBox="1">
            <a:spLocks/>
          </p:cNvSpPr>
          <p:nvPr/>
        </p:nvSpPr>
        <p:spPr>
          <a:xfrm>
            <a:off x="1802607" y="3428250"/>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CONFIGURATION AND</a:t>
            </a:r>
            <a:br>
              <a:rPr kumimoji="0" lang="en-US" sz="1200" b="0" i="0" u="none" strike="noStrike" kern="1200" cap="none" spc="0" normalizeH="0" baseline="0" noProof="0" dirty="0">
                <a:ln>
                  <a:noFill/>
                </a:ln>
                <a:solidFill>
                  <a:schemeClr val="tx2"/>
                </a:solidFill>
                <a:effectLst/>
                <a:uLnTx/>
                <a:uFillTx/>
                <a:latin typeface="+mn-lt"/>
                <a:ea typeface="+mn-ea"/>
                <a:cs typeface="+mn-cs"/>
              </a:rPr>
            </a:br>
            <a:r>
              <a:rPr kumimoji="0" lang="en-US" sz="1200" b="0" i="0" u="none" strike="noStrike" kern="1200" cap="none" spc="0" normalizeH="0" baseline="0" noProof="0" dirty="0">
                <a:ln>
                  <a:noFill/>
                </a:ln>
                <a:solidFill>
                  <a:schemeClr val="tx2"/>
                </a:solidFill>
                <a:effectLst/>
                <a:uLnTx/>
                <a:uFillTx/>
                <a:latin typeface="+mn-lt"/>
                <a:ea typeface="+mn-ea"/>
                <a:cs typeface="+mn-cs"/>
              </a:rPr>
              <a:t>MANAGEMENT</a:t>
            </a:r>
          </a:p>
        </p:txBody>
      </p:sp>
      <p:sp>
        <p:nvSpPr>
          <p:cNvPr id="51" name="Content Placeholder 2"/>
          <p:cNvSpPr txBox="1">
            <a:spLocks/>
          </p:cNvSpPr>
          <p:nvPr/>
        </p:nvSpPr>
        <p:spPr>
          <a:xfrm>
            <a:off x="3313232" y="3429619"/>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MONITORING AND VISIBILITY</a:t>
            </a:r>
          </a:p>
        </p:txBody>
      </p:sp>
      <p:sp>
        <p:nvSpPr>
          <p:cNvPr id="52" name="Content Placeholder 2"/>
          <p:cNvSpPr txBox="1">
            <a:spLocks/>
          </p:cNvSpPr>
          <p:nvPr/>
        </p:nvSpPr>
        <p:spPr>
          <a:xfrm>
            <a:off x="4726635" y="3428249"/>
            <a:ext cx="1554435" cy="5162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TROUBLESHOOTING</a:t>
            </a:r>
          </a:p>
        </p:txBody>
      </p:sp>
      <p:sp>
        <p:nvSpPr>
          <p:cNvPr id="53" name="Content Placeholder 2"/>
          <p:cNvSpPr txBox="1">
            <a:spLocks/>
          </p:cNvSpPr>
          <p:nvPr/>
        </p:nvSpPr>
        <p:spPr>
          <a:xfrm>
            <a:off x="4154744" y="5382913"/>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ANALYTICS</a:t>
            </a:r>
          </a:p>
        </p:txBody>
      </p:sp>
      <p:sp>
        <p:nvSpPr>
          <p:cNvPr id="54" name="Content Placeholder 2"/>
          <p:cNvSpPr txBox="1">
            <a:spLocks/>
          </p:cNvSpPr>
          <p:nvPr/>
        </p:nvSpPr>
        <p:spPr>
          <a:xfrm>
            <a:off x="2638547" y="5382913"/>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REPORTING AND KPIs</a:t>
            </a:r>
          </a:p>
        </p:txBody>
      </p:sp>
      <p:cxnSp>
        <p:nvCxnSpPr>
          <p:cNvPr id="55" name="Straight Connector 54"/>
          <p:cNvCxnSpPr/>
          <p:nvPr/>
        </p:nvCxnSpPr>
        <p:spPr>
          <a:xfrm>
            <a:off x="3183793" y="2456429"/>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99991" y="2456429"/>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980335" y="3936000"/>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1972942" y="3743103"/>
            <a:ext cx="4014788"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3" name="Group 82"/>
          <p:cNvGrpSpPr>
            <a:grpSpLocks noChangeAspect="1"/>
          </p:cNvGrpSpPr>
          <p:nvPr/>
        </p:nvGrpSpPr>
        <p:grpSpPr>
          <a:xfrm>
            <a:off x="2065868" y="2456428"/>
            <a:ext cx="899569" cy="914400"/>
            <a:chOff x="722489" y="2132238"/>
            <a:chExt cx="959540" cy="959540"/>
          </a:xfrm>
        </p:grpSpPr>
        <p:sp>
          <p:nvSpPr>
            <p:cNvPr id="45" name="Oval 44"/>
            <p:cNvSpPr/>
            <p:nvPr/>
          </p:nvSpPr>
          <p:spPr>
            <a:xfrm>
              <a:off x="722489"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61" name="Group 4"/>
            <p:cNvGrpSpPr>
              <a:grpSpLocks noChangeAspect="1"/>
            </p:cNvGrpSpPr>
            <p:nvPr/>
          </p:nvGrpSpPr>
          <p:grpSpPr bwMode="auto">
            <a:xfrm>
              <a:off x="909692" y="2339846"/>
              <a:ext cx="580942" cy="582275"/>
              <a:chOff x="2" y="-2"/>
              <a:chExt cx="4359" cy="4369"/>
            </a:xfrm>
            <a:solidFill>
              <a:schemeClr val="bg1"/>
            </a:solidFill>
          </p:grpSpPr>
          <p:sp>
            <p:nvSpPr>
              <p:cNvPr id="62" name="Freeform 5"/>
              <p:cNvSpPr>
                <a:spLocks noEditPoints="1"/>
              </p:cNvSpPr>
              <p:nvPr/>
            </p:nvSpPr>
            <p:spPr bwMode="auto">
              <a:xfrm>
                <a:off x="1700" y="1709"/>
                <a:ext cx="2661" cy="2658"/>
              </a:xfrm>
              <a:custGeom>
                <a:avLst/>
                <a:gdLst>
                  <a:gd name="T0" fmla="*/ 558 w 1415"/>
                  <a:gd name="T1" fmla="*/ 1415 h 1415"/>
                  <a:gd name="T2" fmla="*/ 451 w 1415"/>
                  <a:gd name="T3" fmla="*/ 1216 h 1415"/>
                  <a:gd name="T4" fmla="*/ 99 w 1415"/>
                  <a:gd name="T5" fmla="*/ 1101 h 1415"/>
                  <a:gd name="T6" fmla="*/ 160 w 1415"/>
                  <a:gd name="T7" fmla="*/ 879 h 1415"/>
                  <a:gd name="T8" fmla="*/ 0 w 1415"/>
                  <a:gd name="T9" fmla="*/ 558 h 1415"/>
                  <a:gd name="T10" fmla="*/ 198 w 1415"/>
                  <a:gd name="T11" fmla="*/ 451 h 1415"/>
                  <a:gd name="T12" fmla="*/ 313 w 1415"/>
                  <a:gd name="T13" fmla="*/ 99 h 1415"/>
                  <a:gd name="T14" fmla="*/ 535 w 1415"/>
                  <a:gd name="T15" fmla="*/ 160 h 1415"/>
                  <a:gd name="T16" fmla="*/ 856 w 1415"/>
                  <a:gd name="T17" fmla="*/ 0 h 1415"/>
                  <a:gd name="T18" fmla="*/ 963 w 1415"/>
                  <a:gd name="T19" fmla="*/ 198 h 1415"/>
                  <a:gd name="T20" fmla="*/ 1315 w 1415"/>
                  <a:gd name="T21" fmla="*/ 313 h 1415"/>
                  <a:gd name="T22" fmla="*/ 1254 w 1415"/>
                  <a:gd name="T23" fmla="*/ 535 h 1415"/>
                  <a:gd name="T24" fmla="*/ 1415 w 1415"/>
                  <a:gd name="T25" fmla="*/ 856 h 1415"/>
                  <a:gd name="T26" fmla="*/ 1216 w 1415"/>
                  <a:gd name="T27" fmla="*/ 963 h 1415"/>
                  <a:gd name="T28" fmla="*/ 1101 w 1415"/>
                  <a:gd name="T29" fmla="*/ 1315 h 1415"/>
                  <a:gd name="T30" fmla="*/ 879 w 1415"/>
                  <a:gd name="T31" fmla="*/ 1254 h 1415"/>
                  <a:gd name="T32" fmla="*/ 657 w 1415"/>
                  <a:gd name="T33" fmla="*/ 1300 h 1415"/>
                  <a:gd name="T34" fmla="*/ 788 w 1415"/>
                  <a:gd name="T35" fmla="*/ 1162 h 1415"/>
                  <a:gd name="T36" fmla="*/ 948 w 1415"/>
                  <a:gd name="T37" fmla="*/ 1101 h 1415"/>
                  <a:gd name="T38" fmla="*/ 1094 w 1415"/>
                  <a:gd name="T39" fmla="*/ 1170 h 1415"/>
                  <a:gd name="T40" fmla="*/ 1086 w 1415"/>
                  <a:gd name="T41" fmla="*/ 979 h 1415"/>
                  <a:gd name="T42" fmla="*/ 1162 w 1415"/>
                  <a:gd name="T43" fmla="*/ 826 h 1415"/>
                  <a:gd name="T44" fmla="*/ 1308 w 1415"/>
                  <a:gd name="T45" fmla="*/ 765 h 1415"/>
                  <a:gd name="T46" fmla="*/ 1162 w 1415"/>
                  <a:gd name="T47" fmla="*/ 634 h 1415"/>
                  <a:gd name="T48" fmla="*/ 1101 w 1415"/>
                  <a:gd name="T49" fmla="*/ 474 h 1415"/>
                  <a:gd name="T50" fmla="*/ 1162 w 1415"/>
                  <a:gd name="T51" fmla="*/ 328 h 1415"/>
                  <a:gd name="T52" fmla="*/ 979 w 1415"/>
                  <a:gd name="T53" fmla="*/ 328 h 1415"/>
                  <a:gd name="T54" fmla="*/ 826 w 1415"/>
                  <a:gd name="T55" fmla="*/ 252 h 1415"/>
                  <a:gd name="T56" fmla="*/ 757 w 1415"/>
                  <a:gd name="T57" fmla="*/ 114 h 1415"/>
                  <a:gd name="T58" fmla="*/ 635 w 1415"/>
                  <a:gd name="T59" fmla="*/ 252 h 1415"/>
                  <a:gd name="T60" fmla="*/ 474 w 1415"/>
                  <a:gd name="T61" fmla="*/ 313 h 1415"/>
                  <a:gd name="T62" fmla="*/ 321 w 1415"/>
                  <a:gd name="T63" fmla="*/ 252 h 1415"/>
                  <a:gd name="T64" fmla="*/ 329 w 1415"/>
                  <a:gd name="T65" fmla="*/ 443 h 1415"/>
                  <a:gd name="T66" fmla="*/ 252 w 1415"/>
                  <a:gd name="T67" fmla="*/ 596 h 1415"/>
                  <a:gd name="T68" fmla="*/ 114 w 1415"/>
                  <a:gd name="T69" fmla="*/ 657 h 1415"/>
                  <a:gd name="T70" fmla="*/ 252 w 1415"/>
                  <a:gd name="T71" fmla="*/ 787 h 1415"/>
                  <a:gd name="T72" fmla="*/ 313 w 1415"/>
                  <a:gd name="T73" fmla="*/ 948 h 1415"/>
                  <a:gd name="T74" fmla="*/ 252 w 1415"/>
                  <a:gd name="T75" fmla="*/ 1093 h 1415"/>
                  <a:gd name="T76" fmla="*/ 443 w 1415"/>
                  <a:gd name="T77" fmla="*/ 1086 h 1415"/>
                  <a:gd name="T78" fmla="*/ 596 w 1415"/>
                  <a:gd name="T79" fmla="*/ 1162 h 1415"/>
                  <a:gd name="T80" fmla="*/ 657 w 1415"/>
                  <a:gd name="T81" fmla="*/ 130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5" h="1415">
                    <a:moveTo>
                      <a:pt x="856" y="1415"/>
                    </a:moveTo>
                    <a:cubicBezTo>
                      <a:pt x="558" y="1415"/>
                      <a:pt x="558" y="1415"/>
                      <a:pt x="558" y="1415"/>
                    </a:cubicBezTo>
                    <a:cubicBezTo>
                      <a:pt x="535" y="1254"/>
                      <a:pt x="535" y="1254"/>
                      <a:pt x="535" y="1254"/>
                    </a:cubicBezTo>
                    <a:cubicBezTo>
                      <a:pt x="504" y="1246"/>
                      <a:pt x="474" y="1231"/>
                      <a:pt x="451" y="1216"/>
                    </a:cubicBezTo>
                    <a:cubicBezTo>
                      <a:pt x="313" y="1315"/>
                      <a:pt x="313" y="1315"/>
                      <a:pt x="313" y="1315"/>
                    </a:cubicBezTo>
                    <a:cubicBezTo>
                      <a:pt x="99" y="1101"/>
                      <a:pt x="99" y="1101"/>
                      <a:pt x="99" y="1101"/>
                    </a:cubicBezTo>
                    <a:cubicBezTo>
                      <a:pt x="198" y="963"/>
                      <a:pt x="198" y="963"/>
                      <a:pt x="198" y="963"/>
                    </a:cubicBezTo>
                    <a:cubicBezTo>
                      <a:pt x="183" y="933"/>
                      <a:pt x="176" y="910"/>
                      <a:pt x="160" y="879"/>
                    </a:cubicBezTo>
                    <a:cubicBezTo>
                      <a:pt x="0" y="856"/>
                      <a:pt x="0" y="856"/>
                      <a:pt x="0" y="856"/>
                    </a:cubicBezTo>
                    <a:cubicBezTo>
                      <a:pt x="0" y="558"/>
                      <a:pt x="0" y="558"/>
                      <a:pt x="0" y="558"/>
                    </a:cubicBezTo>
                    <a:cubicBezTo>
                      <a:pt x="160" y="535"/>
                      <a:pt x="160" y="535"/>
                      <a:pt x="160" y="535"/>
                    </a:cubicBezTo>
                    <a:cubicBezTo>
                      <a:pt x="168" y="504"/>
                      <a:pt x="183" y="474"/>
                      <a:pt x="198" y="451"/>
                    </a:cubicBezTo>
                    <a:cubicBezTo>
                      <a:pt x="99" y="313"/>
                      <a:pt x="99" y="313"/>
                      <a:pt x="99" y="313"/>
                    </a:cubicBezTo>
                    <a:cubicBezTo>
                      <a:pt x="313" y="99"/>
                      <a:pt x="313" y="99"/>
                      <a:pt x="313" y="99"/>
                    </a:cubicBezTo>
                    <a:cubicBezTo>
                      <a:pt x="451" y="198"/>
                      <a:pt x="451" y="198"/>
                      <a:pt x="451" y="198"/>
                    </a:cubicBezTo>
                    <a:cubicBezTo>
                      <a:pt x="482" y="183"/>
                      <a:pt x="504" y="175"/>
                      <a:pt x="535" y="160"/>
                    </a:cubicBezTo>
                    <a:cubicBezTo>
                      <a:pt x="558" y="0"/>
                      <a:pt x="558" y="0"/>
                      <a:pt x="558" y="0"/>
                    </a:cubicBezTo>
                    <a:cubicBezTo>
                      <a:pt x="856" y="0"/>
                      <a:pt x="856" y="0"/>
                      <a:pt x="856" y="0"/>
                    </a:cubicBezTo>
                    <a:cubicBezTo>
                      <a:pt x="879" y="160"/>
                      <a:pt x="879" y="160"/>
                      <a:pt x="879" y="160"/>
                    </a:cubicBezTo>
                    <a:cubicBezTo>
                      <a:pt x="910" y="168"/>
                      <a:pt x="941" y="183"/>
                      <a:pt x="963" y="198"/>
                    </a:cubicBezTo>
                    <a:cubicBezTo>
                      <a:pt x="1101" y="99"/>
                      <a:pt x="1101" y="99"/>
                      <a:pt x="1101" y="99"/>
                    </a:cubicBezTo>
                    <a:cubicBezTo>
                      <a:pt x="1315" y="313"/>
                      <a:pt x="1315" y="313"/>
                      <a:pt x="1315" y="313"/>
                    </a:cubicBezTo>
                    <a:cubicBezTo>
                      <a:pt x="1216" y="451"/>
                      <a:pt x="1216" y="451"/>
                      <a:pt x="1216" y="451"/>
                    </a:cubicBezTo>
                    <a:cubicBezTo>
                      <a:pt x="1231" y="481"/>
                      <a:pt x="1239" y="504"/>
                      <a:pt x="1254" y="535"/>
                    </a:cubicBezTo>
                    <a:cubicBezTo>
                      <a:pt x="1415" y="558"/>
                      <a:pt x="1415" y="558"/>
                      <a:pt x="1415" y="558"/>
                    </a:cubicBezTo>
                    <a:cubicBezTo>
                      <a:pt x="1415" y="856"/>
                      <a:pt x="1415" y="856"/>
                      <a:pt x="1415" y="856"/>
                    </a:cubicBezTo>
                    <a:cubicBezTo>
                      <a:pt x="1254" y="879"/>
                      <a:pt x="1254" y="879"/>
                      <a:pt x="1254" y="879"/>
                    </a:cubicBezTo>
                    <a:cubicBezTo>
                      <a:pt x="1247" y="910"/>
                      <a:pt x="1231" y="940"/>
                      <a:pt x="1216" y="963"/>
                    </a:cubicBezTo>
                    <a:cubicBezTo>
                      <a:pt x="1315" y="1101"/>
                      <a:pt x="1315" y="1101"/>
                      <a:pt x="1315" y="1101"/>
                    </a:cubicBezTo>
                    <a:cubicBezTo>
                      <a:pt x="1101" y="1315"/>
                      <a:pt x="1101" y="1315"/>
                      <a:pt x="1101" y="1315"/>
                    </a:cubicBezTo>
                    <a:cubicBezTo>
                      <a:pt x="963" y="1216"/>
                      <a:pt x="963" y="1216"/>
                      <a:pt x="963" y="1216"/>
                    </a:cubicBezTo>
                    <a:cubicBezTo>
                      <a:pt x="933" y="1231"/>
                      <a:pt x="910" y="1239"/>
                      <a:pt x="879" y="1254"/>
                    </a:cubicBezTo>
                    <a:lnTo>
                      <a:pt x="856" y="1415"/>
                    </a:lnTo>
                    <a:close/>
                    <a:moveTo>
                      <a:pt x="657" y="1300"/>
                    </a:moveTo>
                    <a:cubicBezTo>
                      <a:pt x="765" y="1300"/>
                      <a:pt x="765" y="1300"/>
                      <a:pt x="765" y="1300"/>
                    </a:cubicBezTo>
                    <a:cubicBezTo>
                      <a:pt x="788" y="1162"/>
                      <a:pt x="788" y="1162"/>
                      <a:pt x="788" y="1162"/>
                    </a:cubicBezTo>
                    <a:cubicBezTo>
                      <a:pt x="826" y="1155"/>
                      <a:pt x="826" y="1155"/>
                      <a:pt x="826" y="1155"/>
                    </a:cubicBezTo>
                    <a:cubicBezTo>
                      <a:pt x="872" y="1147"/>
                      <a:pt x="910" y="1124"/>
                      <a:pt x="948" y="1101"/>
                    </a:cubicBezTo>
                    <a:cubicBezTo>
                      <a:pt x="979" y="1078"/>
                      <a:pt x="979" y="1078"/>
                      <a:pt x="979" y="1078"/>
                    </a:cubicBezTo>
                    <a:cubicBezTo>
                      <a:pt x="1094" y="1170"/>
                      <a:pt x="1094" y="1170"/>
                      <a:pt x="1094" y="1170"/>
                    </a:cubicBezTo>
                    <a:cubicBezTo>
                      <a:pt x="1170" y="1093"/>
                      <a:pt x="1170" y="1093"/>
                      <a:pt x="1170" y="1093"/>
                    </a:cubicBezTo>
                    <a:cubicBezTo>
                      <a:pt x="1086" y="979"/>
                      <a:pt x="1086" y="979"/>
                      <a:pt x="1086" y="979"/>
                    </a:cubicBezTo>
                    <a:cubicBezTo>
                      <a:pt x="1109" y="948"/>
                      <a:pt x="1109" y="948"/>
                      <a:pt x="1109" y="948"/>
                    </a:cubicBezTo>
                    <a:cubicBezTo>
                      <a:pt x="1132" y="910"/>
                      <a:pt x="1147" y="864"/>
                      <a:pt x="1162" y="826"/>
                    </a:cubicBezTo>
                    <a:cubicBezTo>
                      <a:pt x="1170" y="787"/>
                      <a:pt x="1170" y="787"/>
                      <a:pt x="1170" y="787"/>
                    </a:cubicBezTo>
                    <a:cubicBezTo>
                      <a:pt x="1308" y="765"/>
                      <a:pt x="1308" y="765"/>
                      <a:pt x="1308" y="765"/>
                    </a:cubicBezTo>
                    <a:cubicBezTo>
                      <a:pt x="1308" y="657"/>
                      <a:pt x="1308" y="657"/>
                      <a:pt x="1308" y="657"/>
                    </a:cubicBezTo>
                    <a:cubicBezTo>
                      <a:pt x="1162" y="634"/>
                      <a:pt x="1162" y="634"/>
                      <a:pt x="1162" y="634"/>
                    </a:cubicBezTo>
                    <a:cubicBezTo>
                      <a:pt x="1155" y="596"/>
                      <a:pt x="1155" y="596"/>
                      <a:pt x="1155" y="596"/>
                    </a:cubicBezTo>
                    <a:cubicBezTo>
                      <a:pt x="1147" y="550"/>
                      <a:pt x="1124" y="512"/>
                      <a:pt x="1101" y="474"/>
                    </a:cubicBezTo>
                    <a:cubicBezTo>
                      <a:pt x="1078" y="443"/>
                      <a:pt x="1078" y="443"/>
                      <a:pt x="1078" y="443"/>
                    </a:cubicBezTo>
                    <a:cubicBezTo>
                      <a:pt x="1162" y="328"/>
                      <a:pt x="1162" y="328"/>
                      <a:pt x="1162" y="328"/>
                    </a:cubicBezTo>
                    <a:cubicBezTo>
                      <a:pt x="1086" y="252"/>
                      <a:pt x="1086" y="252"/>
                      <a:pt x="1086" y="252"/>
                    </a:cubicBezTo>
                    <a:cubicBezTo>
                      <a:pt x="979" y="328"/>
                      <a:pt x="979" y="328"/>
                      <a:pt x="979" y="328"/>
                    </a:cubicBezTo>
                    <a:cubicBezTo>
                      <a:pt x="948" y="306"/>
                      <a:pt x="948" y="306"/>
                      <a:pt x="948" y="306"/>
                    </a:cubicBezTo>
                    <a:cubicBezTo>
                      <a:pt x="910" y="283"/>
                      <a:pt x="864" y="267"/>
                      <a:pt x="826" y="252"/>
                    </a:cubicBezTo>
                    <a:cubicBezTo>
                      <a:pt x="780" y="252"/>
                      <a:pt x="780" y="252"/>
                      <a:pt x="780" y="252"/>
                    </a:cubicBezTo>
                    <a:cubicBezTo>
                      <a:pt x="757" y="114"/>
                      <a:pt x="757" y="114"/>
                      <a:pt x="757" y="114"/>
                    </a:cubicBezTo>
                    <a:cubicBezTo>
                      <a:pt x="650" y="114"/>
                      <a:pt x="650" y="114"/>
                      <a:pt x="650" y="114"/>
                    </a:cubicBezTo>
                    <a:cubicBezTo>
                      <a:pt x="635" y="252"/>
                      <a:pt x="635" y="252"/>
                      <a:pt x="635" y="252"/>
                    </a:cubicBezTo>
                    <a:cubicBezTo>
                      <a:pt x="596" y="260"/>
                      <a:pt x="596" y="260"/>
                      <a:pt x="596" y="260"/>
                    </a:cubicBezTo>
                    <a:cubicBezTo>
                      <a:pt x="550" y="267"/>
                      <a:pt x="512" y="290"/>
                      <a:pt x="474" y="313"/>
                    </a:cubicBezTo>
                    <a:cubicBezTo>
                      <a:pt x="436" y="328"/>
                      <a:pt x="436" y="328"/>
                      <a:pt x="436" y="328"/>
                    </a:cubicBezTo>
                    <a:cubicBezTo>
                      <a:pt x="321" y="252"/>
                      <a:pt x="321" y="252"/>
                      <a:pt x="321" y="252"/>
                    </a:cubicBezTo>
                    <a:cubicBezTo>
                      <a:pt x="244" y="328"/>
                      <a:pt x="244" y="328"/>
                      <a:pt x="244" y="328"/>
                    </a:cubicBezTo>
                    <a:cubicBezTo>
                      <a:pt x="329" y="443"/>
                      <a:pt x="329" y="443"/>
                      <a:pt x="329" y="443"/>
                    </a:cubicBezTo>
                    <a:cubicBezTo>
                      <a:pt x="306" y="474"/>
                      <a:pt x="306" y="474"/>
                      <a:pt x="306" y="474"/>
                    </a:cubicBezTo>
                    <a:cubicBezTo>
                      <a:pt x="283" y="512"/>
                      <a:pt x="267" y="558"/>
                      <a:pt x="252" y="596"/>
                    </a:cubicBezTo>
                    <a:cubicBezTo>
                      <a:pt x="252" y="634"/>
                      <a:pt x="252" y="634"/>
                      <a:pt x="252" y="634"/>
                    </a:cubicBezTo>
                    <a:cubicBezTo>
                      <a:pt x="114" y="657"/>
                      <a:pt x="114" y="657"/>
                      <a:pt x="114" y="657"/>
                    </a:cubicBezTo>
                    <a:cubicBezTo>
                      <a:pt x="114" y="765"/>
                      <a:pt x="114" y="765"/>
                      <a:pt x="114" y="765"/>
                    </a:cubicBezTo>
                    <a:cubicBezTo>
                      <a:pt x="252" y="787"/>
                      <a:pt x="252" y="787"/>
                      <a:pt x="252" y="787"/>
                    </a:cubicBezTo>
                    <a:cubicBezTo>
                      <a:pt x="260" y="826"/>
                      <a:pt x="260" y="826"/>
                      <a:pt x="260" y="826"/>
                    </a:cubicBezTo>
                    <a:cubicBezTo>
                      <a:pt x="267" y="872"/>
                      <a:pt x="290" y="910"/>
                      <a:pt x="313" y="948"/>
                    </a:cubicBezTo>
                    <a:cubicBezTo>
                      <a:pt x="336" y="979"/>
                      <a:pt x="336" y="979"/>
                      <a:pt x="336" y="979"/>
                    </a:cubicBezTo>
                    <a:cubicBezTo>
                      <a:pt x="252" y="1093"/>
                      <a:pt x="252" y="1093"/>
                      <a:pt x="252" y="1093"/>
                    </a:cubicBezTo>
                    <a:cubicBezTo>
                      <a:pt x="329" y="1170"/>
                      <a:pt x="329" y="1170"/>
                      <a:pt x="329" y="1170"/>
                    </a:cubicBezTo>
                    <a:cubicBezTo>
                      <a:pt x="443" y="1086"/>
                      <a:pt x="443" y="1086"/>
                      <a:pt x="443" y="1086"/>
                    </a:cubicBezTo>
                    <a:cubicBezTo>
                      <a:pt x="474" y="1109"/>
                      <a:pt x="474" y="1109"/>
                      <a:pt x="474" y="1109"/>
                    </a:cubicBezTo>
                    <a:cubicBezTo>
                      <a:pt x="512" y="1132"/>
                      <a:pt x="558" y="1147"/>
                      <a:pt x="596" y="1162"/>
                    </a:cubicBezTo>
                    <a:cubicBezTo>
                      <a:pt x="635" y="1170"/>
                      <a:pt x="635" y="1170"/>
                      <a:pt x="635" y="1170"/>
                    </a:cubicBezTo>
                    <a:lnTo>
                      <a:pt x="657" y="1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3" name="Freeform 6"/>
              <p:cNvSpPr>
                <a:spLocks noEditPoints="1"/>
              </p:cNvSpPr>
              <p:nvPr/>
            </p:nvSpPr>
            <p:spPr bwMode="auto">
              <a:xfrm>
                <a:off x="2520" y="2513"/>
                <a:ext cx="1034" cy="1035"/>
              </a:xfrm>
              <a:custGeom>
                <a:avLst/>
                <a:gdLst>
                  <a:gd name="T0" fmla="*/ 275 w 550"/>
                  <a:gd name="T1" fmla="*/ 551 h 551"/>
                  <a:gd name="T2" fmla="*/ 0 w 550"/>
                  <a:gd name="T3" fmla="*/ 275 h 551"/>
                  <a:gd name="T4" fmla="*/ 275 w 550"/>
                  <a:gd name="T5" fmla="*/ 0 h 551"/>
                  <a:gd name="T6" fmla="*/ 550 w 550"/>
                  <a:gd name="T7" fmla="*/ 275 h 551"/>
                  <a:gd name="T8" fmla="*/ 275 w 550"/>
                  <a:gd name="T9" fmla="*/ 551 h 551"/>
                  <a:gd name="T10" fmla="*/ 275 w 550"/>
                  <a:gd name="T11" fmla="*/ 122 h 551"/>
                  <a:gd name="T12" fmla="*/ 114 w 550"/>
                  <a:gd name="T13" fmla="*/ 283 h 551"/>
                  <a:gd name="T14" fmla="*/ 275 w 550"/>
                  <a:gd name="T15" fmla="*/ 444 h 551"/>
                  <a:gd name="T16" fmla="*/ 428 w 550"/>
                  <a:gd name="T17" fmla="*/ 283 h 551"/>
                  <a:gd name="T18" fmla="*/ 275 w 550"/>
                  <a:gd name="T19" fmla="*/ 12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0" h="551">
                    <a:moveTo>
                      <a:pt x="275" y="551"/>
                    </a:moveTo>
                    <a:cubicBezTo>
                      <a:pt x="122" y="551"/>
                      <a:pt x="0" y="428"/>
                      <a:pt x="0" y="275"/>
                    </a:cubicBezTo>
                    <a:cubicBezTo>
                      <a:pt x="0" y="122"/>
                      <a:pt x="122" y="0"/>
                      <a:pt x="275" y="0"/>
                    </a:cubicBezTo>
                    <a:cubicBezTo>
                      <a:pt x="428" y="0"/>
                      <a:pt x="550" y="122"/>
                      <a:pt x="550" y="275"/>
                    </a:cubicBezTo>
                    <a:cubicBezTo>
                      <a:pt x="543" y="428"/>
                      <a:pt x="420" y="551"/>
                      <a:pt x="275" y="551"/>
                    </a:cubicBezTo>
                    <a:close/>
                    <a:moveTo>
                      <a:pt x="275" y="122"/>
                    </a:moveTo>
                    <a:cubicBezTo>
                      <a:pt x="183" y="122"/>
                      <a:pt x="114" y="191"/>
                      <a:pt x="114" y="283"/>
                    </a:cubicBezTo>
                    <a:cubicBezTo>
                      <a:pt x="114" y="375"/>
                      <a:pt x="183" y="444"/>
                      <a:pt x="275" y="444"/>
                    </a:cubicBezTo>
                    <a:cubicBezTo>
                      <a:pt x="367" y="444"/>
                      <a:pt x="428" y="367"/>
                      <a:pt x="428" y="283"/>
                    </a:cubicBezTo>
                    <a:cubicBezTo>
                      <a:pt x="428" y="191"/>
                      <a:pt x="359" y="122"/>
                      <a:pt x="27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4" name="Freeform 7"/>
              <p:cNvSpPr>
                <a:spLocks noEditPoints="1"/>
              </p:cNvSpPr>
              <p:nvPr/>
            </p:nvSpPr>
            <p:spPr bwMode="auto">
              <a:xfrm>
                <a:off x="2" y="-2"/>
                <a:ext cx="2273" cy="2286"/>
              </a:xfrm>
              <a:custGeom>
                <a:avLst/>
                <a:gdLst>
                  <a:gd name="T0" fmla="*/ 467 w 1209"/>
                  <a:gd name="T1" fmla="*/ 1217 h 1217"/>
                  <a:gd name="T2" fmla="*/ 382 w 1209"/>
                  <a:gd name="T3" fmla="*/ 1056 h 1217"/>
                  <a:gd name="T4" fmla="*/ 76 w 1209"/>
                  <a:gd name="T5" fmla="*/ 949 h 1217"/>
                  <a:gd name="T6" fmla="*/ 138 w 1209"/>
                  <a:gd name="T7" fmla="*/ 773 h 1217"/>
                  <a:gd name="T8" fmla="*/ 0 w 1209"/>
                  <a:gd name="T9" fmla="*/ 482 h 1217"/>
                  <a:gd name="T10" fmla="*/ 161 w 1209"/>
                  <a:gd name="T11" fmla="*/ 398 h 1217"/>
                  <a:gd name="T12" fmla="*/ 260 w 1209"/>
                  <a:gd name="T13" fmla="*/ 77 h 1217"/>
                  <a:gd name="T14" fmla="*/ 436 w 1209"/>
                  <a:gd name="T15" fmla="*/ 138 h 1217"/>
                  <a:gd name="T16" fmla="*/ 734 w 1209"/>
                  <a:gd name="T17" fmla="*/ 0 h 1217"/>
                  <a:gd name="T18" fmla="*/ 818 w 1209"/>
                  <a:gd name="T19" fmla="*/ 161 h 1217"/>
                  <a:gd name="T20" fmla="*/ 1124 w 1209"/>
                  <a:gd name="T21" fmla="*/ 268 h 1217"/>
                  <a:gd name="T22" fmla="*/ 1063 w 1209"/>
                  <a:gd name="T23" fmla="*/ 444 h 1217"/>
                  <a:gd name="T24" fmla="*/ 1209 w 1209"/>
                  <a:gd name="T25" fmla="*/ 742 h 1217"/>
                  <a:gd name="T26" fmla="*/ 1048 w 1209"/>
                  <a:gd name="T27" fmla="*/ 826 h 1217"/>
                  <a:gd name="T28" fmla="*/ 941 w 1209"/>
                  <a:gd name="T29" fmla="*/ 1132 h 1217"/>
                  <a:gd name="T30" fmla="*/ 765 w 1209"/>
                  <a:gd name="T31" fmla="*/ 1071 h 1217"/>
                  <a:gd name="T32" fmla="*/ 558 w 1209"/>
                  <a:gd name="T33" fmla="*/ 1102 h 1217"/>
                  <a:gd name="T34" fmla="*/ 650 w 1209"/>
                  <a:gd name="T35" fmla="*/ 987 h 1217"/>
                  <a:gd name="T36" fmla="*/ 788 w 1209"/>
                  <a:gd name="T37" fmla="*/ 933 h 1217"/>
                  <a:gd name="T38" fmla="*/ 918 w 1209"/>
                  <a:gd name="T39" fmla="*/ 979 h 1217"/>
                  <a:gd name="T40" fmla="*/ 903 w 1209"/>
                  <a:gd name="T41" fmla="*/ 826 h 1217"/>
                  <a:gd name="T42" fmla="*/ 971 w 1209"/>
                  <a:gd name="T43" fmla="*/ 696 h 1217"/>
                  <a:gd name="T44" fmla="*/ 1094 w 1209"/>
                  <a:gd name="T45" fmla="*/ 643 h 1217"/>
                  <a:gd name="T46" fmla="*/ 979 w 1209"/>
                  <a:gd name="T47" fmla="*/ 551 h 1217"/>
                  <a:gd name="T48" fmla="*/ 926 w 1209"/>
                  <a:gd name="T49" fmla="*/ 413 h 1217"/>
                  <a:gd name="T50" fmla="*/ 971 w 1209"/>
                  <a:gd name="T51" fmla="*/ 283 h 1217"/>
                  <a:gd name="T52" fmla="*/ 826 w 1209"/>
                  <a:gd name="T53" fmla="*/ 299 h 1217"/>
                  <a:gd name="T54" fmla="*/ 688 w 1209"/>
                  <a:gd name="T55" fmla="*/ 237 h 1217"/>
                  <a:gd name="T56" fmla="*/ 635 w 1209"/>
                  <a:gd name="T57" fmla="*/ 115 h 1217"/>
                  <a:gd name="T58" fmla="*/ 543 w 1209"/>
                  <a:gd name="T59" fmla="*/ 230 h 1217"/>
                  <a:gd name="T60" fmla="*/ 405 w 1209"/>
                  <a:gd name="T61" fmla="*/ 283 h 1217"/>
                  <a:gd name="T62" fmla="*/ 275 w 1209"/>
                  <a:gd name="T63" fmla="*/ 230 h 1217"/>
                  <a:gd name="T64" fmla="*/ 291 w 1209"/>
                  <a:gd name="T65" fmla="*/ 383 h 1217"/>
                  <a:gd name="T66" fmla="*/ 229 w 1209"/>
                  <a:gd name="T67" fmla="*/ 513 h 1217"/>
                  <a:gd name="T68" fmla="*/ 107 w 1209"/>
                  <a:gd name="T69" fmla="*/ 566 h 1217"/>
                  <a:gd name="T70" fmla="*/ 222 w 1209"/>
                  <a:gd name="T71" fmla="*/ 658 h 1217"/>
                  <a:gd name="T72" fmla="*/ 275 w 1209"/>
                  <a:gd name="T73" fmla="*/ 796 h 1217"/>
                  <a:gd name="T74" fmla="*/ 222 w 1209"/>
                  <a:gd name="T75" fmla="*/ 933 h 1217"/>
                  <a:gd name="T76" fmla="*/ 375 w 1209"/>
                  <a:gd name="T77" fmla="*/ 918 h 1217"/>
                  <a:gd name="T78" fmla="*/ 505 w 1209"/>
                  <a:gd name="T79" fmla="*/ 979 h 1217"/>
                  <a:gd name="T80" fmla="*/ 558 w 1209"/>
                  <a:gd name="T81" fmla="*/ 1102 h 1217"/>
                  <a:gd name="T82" fmla="*/ 352 w 1209"/>
                  <a:gd name="T83" fmla="*/ 605 h 1217"/>
                  <a:gd name="T84" fmla="*/ 841 w 1209"/>
                  <a:gd name="T85" fmla="*/ 612 h 1217"/>
                  <a:gd name="T86" fmla="*/ 597 w 1209"/>
                  <a:gd name="T87" fmla="*/ 482 h 1217"/>
                  <a:gd name="T88" fmla="*/ 597 w 1209"/>
                  <a:gd name="T89" fmla="*/ 742 h 1217"/>
                  <a:gd name="T90" fmla="*/ 597 w 1209"/>
                  <a:gd name="T91" fmla="*/ 482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9" h="1217">
                    <a:moveTo>
                      <a:pt x="734" y="1217"/>
                    </a:moveTo>
                    <a:cubicBezTo>
                      <a:pt x="467" y="1217"/>
                      <a:pt x="467" y="1217"/>
                      <a:pt x="467" y="1217"/>
                    </a:cubicBezTo>
                    <a:cubicBezTo>
                      <a:pt x="444" y="1079"/>
                      <a:pt x="444" y="1079"/>
                      <a:pt x="444" y="1079"/>
                    </a:cubicBezTo>
                    <a:cubicBezTo>
                      <a:pt x="421" y="1071"/>
                      <a:pt x="398" y="1064"/>
                      <a:pt x="382" y="1056"/>
                    </a:cubicBezTo>
                    <a:cubicBezTo>
                      <a:pt x="268" y="1140"/>
                      <a:pt x="268" y="1140"/>
                      <a:pt x="268" y="1140"/>
                    </a:cubicBezTo>
                    <a:cubicBezTo>
                      <a:pt x="76" y="949"/>
                      <a:pt x="76" y="949"/>
                      <a:pt x="76" y="949"/>
                    </a:cubicBezTo>
                    <a:cubicBezTo>
                      <a:pt x="161" y="834"/>
                      <a:pt x="161" y="834"/>
                      <a:pt x="161" y="834"/>
                    </a:cubicBezTo>
                    <a:cubicBezTo>
                      <a:pt x="153" y="811"/>
                      <a:pt x="145" y="796"/>
                      <a:pt x="138" y="773"/>
                    </a:cubicBezTo>
                    <a:cubicBezTo>
                      <a:pt x="0" y="750"/>
                      <a:pt x="0" y="750"/>
                      <a:pt x="0" y="750"/>
                    </a:cubicBezTo>
                    <a:cubicBezTo>
                      <a:pt x="0" y="482"/>
                      <a:pt x="0" y="482"/>
                      <a:pt x="0" y="482"/>
                    </a:cubicBezTo>
                    <a:cubicBezTo>
                      <a:pt x="138" y="459"/>
                      <a:pt x="138" y="459"/>
                      <a:pt x="138" y="459"/>
                    </a:cubicBezTo>
                    <a:cubicBezTo>
                      <a:pt x="145" y="436"/>
                      <a:pt x="153" y="413"/>
                      <a:pt x="161" y="398"/>
                    </a:cubicBezTo>
                    <a:cubicBezTo>
                      <a:pt x="69" y="268"/>
                      <a:pt x="69" y="268"/>
                      <a:pt x="69" y="268"/>
                    </a:cubicBezTo>
                    <a:cubicBezTo>
                      <a:pt x="260" y="77"/>
                      <a:pt x="260" y="77"/>
                      <a:pt x="260" y="77"/>
                    </a:cubicBezTo>
                    <a:cubicBezTo>
                      <a:pt x="375" y="161"/>
                      <a:pt x="375" y="161"/>
                      <a:pt x="375" y="161"/>
                    </a:cubicBezTo>
                    <a:cubicBezTo>
                      <a:pt x="398" y="153"/>
                      <a:pt x="413" y="146"/>
                      <a:pt x="436" y="138"/>
                    </a:cubicBezTo>
                    <a:cubicBezTo>
                      <a:pt x="467" y="0"/>
                      <a:pt x="467" y="0"/>
                      <a:pt x="467" y="0"/>
                    </a:cubicBezTo>
                    <a:cubicBezTo>
                      <a:pt x="734" y="0"/>
                      <a:pt x="734" y="0"/>
                      <a:pt x="734" y="0"/>
                    </a:cubicBezTo>
                    <a:cubicBezTo>
                      <a:pt x="757" y="138"/>
                      <a:pt x="757" y="138"/>
                      <a:pt x="757" y="138"/>
                    </a:cubicBezTo>
                    <a:cubicBezTo>
                      <a:pt x="780" y="146"/>
                      <a:pt x="803" y="153"/>
                      <a:pt x="818" y="161"/>
                    </a:cubicBezTo>
                    <a:cubicBezTo>
                      <a:pt x="933" y="77"/>
                      <a:pt x="933" y="77"/>
                      <a:pt x="933" y="77"/>
                    </a:cubicBezTo>
                    <a:cubicBezTo>
                      <a:pt x="1124" y="268"/>
                      <a:pt x="1124" y="268"/>
                      <a:pt x="1124" y="268"/>
                    </a:cubicBezTo>
                    <a:cubicBezTo>
                      <a:pt x="1040" y="383"/>
                      <a:pt x="1040" y="383"/>
                      <a:pt x="1040" y="383"/>
                    </a:cubicBezTo>
                    <a:cubicBezTo>
                      <a:pt x="1048" y="406"/>
                      <a:pt x="1056" y="421"/>
                      <a:pt x="1063" y="444"/>
                    </a:cubicBezTo>
                    <a:cubicBezTo>
                      <a:pt x="1209" y="474"/>
                      <a:pt x="1209" y="474"/>
                      <a:pt x="1209" y="474"/>
                    </a:cubicBezTo>
                    <a:cubicBezTo>
                      <a:pt x="1209" y="742"/>
                      <a:pt x="1209" y="742"/>
                      <a:pt x="1209" y="742"/>
                    </a:cubicBezTo>
                    <a:cubicBezTo>
                      <a:pt x="1071" y="765"/>
                      <a:pt x="1071" y="765"/>
                      <a:pt x="1071" y="765"/>
                    </a:cubicBezTo>
                    <a:cubicBezTo>
                      <a:pt x="1063" y="788"/>
                      <a:pt x="1056" y="811"/>
                      <a:pt x="1048" y="826"/>
                    </a:cubicBezTo>
                    <a:cubicBezTo>
                      <a:pt x="1132" y="941"/>
                      <a:pt x="1132" y="941"/>
                      <a:pt x="1132" y="941"/>
                    </a:cubicBezTo>
                    <a:cubicBezTo>
                      <a:pt x="941" y="1132"/>
                      <a:pt x="941" y="1132"/>
                      <a:pt x="941" y="1132"/>
                    </a:cubicBezTo>
                    <a:cubicBezTo>
                      <a:pt x="826" y="1048"/>
                      <a:pt x="826" y="1048"/>
                      <a:pt x="826" y="1048"/>
                    </a:cubicBezTo>
                    <a:cubicBezTo>
                      <a:pt x="803" y="1056"/>
                      <a:pt x="788" y="1064"/>
                      <a:pt x="765" y="1071"/>
                    </a:cubicBezTo>
                    <a:lnTo>
                      <a:pt x="734" y="1217"/>
                    </a:lnTo>
                    <a:close/>
                    <a:moveTo>
                      <a:pt x="558" y="1102"/>
                    </a:moveTo>
                    <a:cubicBezTo>
                      <a:pt x="635" y="1102"/>
                      <a:pt x="635" y="1102"/>
                      <a:pt x="635" y="1102"/>
                    </a:cubicBezTo>
                    <a:cubicBezTo>
                      <a:pt x="650" y="987"/>
                      <a:pt x="650" y="987"/>
                      <a:pt x="650" y="987"/>
                    </a:cubicBezTo>
                    <a:cubicBezTo>
                      <a:pt x="688" y="979"/>
                      <a:pt x="688" y="979"/>
                      <a:pt x="688" y="979"/>
                    </a:cubicBezTo>
                    <a:cubicBezTo>
                      <a:pt x="727" y="972"/>
                      <a:pt x="757" y="956"/>
                      <a:pt x="788" y="933"/>
                    </a:cubicBezTo>
                    <a:cubicBezTo>
                      <a:pt x="818" y="911"/>
                      <a:pt x="818" y="911"/>
                      <a:pt x="818" y="911"/>
                    </a:cubicBezTo>
                    <a:cubicBezTo>
                      <a:pt x="918" y="979"/>
                      <a:pt x="918" y="979"/>
                      <a:pt x="918" y="979"/>
                    </a:cubicBezTo>
                    <a:cubicBezTo>
                      <a:pt x="971" y="926"/>
                      <a:pt x="971" y="926"/>
                      <a:pt x="971" y="926"/>
                    </a:cubicBezTo>
                    <a:cubicBezTo>
                      <a:pt x="903" y="826"/>
                      <a:pt x="903" y="826"/>
                      <a:pt x="903" y="826"/>
                    </a:cubicBezTo>
                    <a:cubicBezTo>
                      <a:pt x="926" y="796"/>
                      <a:pt x="926" y="796"/>
                      <a:pt x="926" y="796"/>
                    </a:cubicBezTo>
                    <a:cubicBezTo>
                      <a:pt x="948" y="765"/>
                      <a:pt x="956" y="727"/>
                      <a:pt x="971" y="696"/>
                    </a:cubicBezTo>
                    <a:cubicBezTo>
                      <a:pt x="979" y="658"/>
                      <a:pt x="979" y="658"/>
                      <a:pt x="979" y="658"/>
                    </a:cubicBezTo>
                    <a:cubicBezTo>
                      <a:pt x="1094" y="643"/>
                      <a:pt x="1094" y="643"/>
                      <a:pt x="1094" y="643"/>
                    </a:cubicBezTo>
                    <a:cubicBezTo>
                      <a:pt x="1094" y="566"/>
                      <a:pt x="1094" y="566"/>
                      <a:pt x="1094" y="566"/>
                    </a:cubicBezTo>
                    <a:cubicBezTo>
                      <a:pt x="979" y="551"/>
                      <a:pt x="979" y="551"/>
                      <a:pt x="979" y="551"/>
                    </a:cubicBezTo>
                    <a:cubicBezTo>
                      <a:pt x="971" y="513"/>
                      <a:pt x="971" y="513"/>
                      <a:pt x="971" y="513"/>
                    </a:cubicBezTo>
                    <a:cubicBezTo>
                      <a:pt x="956" y="474"/>
                      <a:pt x="948" y="444"/>
                      <a:pt x="926" y="413"/>
                    </a:cubicBezTo>
                    <a:cubicBezTo>
                      <a:pt x="903" y="383"/>
                      <a:pt x="903" y="383"/>
                      <a:pt x="903" y="383"/>
                    </a:cubicBezTo>
                    <a:cubicBezTo>
                      <a:pt x="971" y="283"/>
                      <a:pt x="971" y="283"/>
                      <a:pt x="971" y="283"/>
                    </a:cubicBezTo>
                    <a:cubicBezTo>
                      <a:pt x="926" y="230"/>
                      <a:pt x="926" y="230"/>
                      <a:pt x="926" y="230"/>
                    </a:cubicBezTo>
                    <a:cubicBezTo>
                      <a:pt x="826" y="299"/>
                      <a:pt x="826" y="299"/>
                      <a:pt x="826" y="299"/>
                    </a:cubicBezTo>
                    <a:cubicBezTo>
                      <a:pt x="795" y="276"/>
                      <a:pt x="795" y="276"/>
                      <a:pt x="795" y="276"/>
                    </a:cubicBezTo>
                    <a:cubicBezTo>
                      <a:pt x="765" y="260"/>
                      <a:pt x="727" y="245"/>
                      <a:pt x="688" y="237"/>
                    </a:cubicBezTo>
                    <a:cubicBezTo>
                      <a:pt x="658" y="230"/>
                      <a:pt x="658" y="230"/>
                      <a:pt x="658" y="230"/>
                    </a:cubicBezTo>
                    <a:cubicBezTo>
                      <a:pt x="635" y="115"/>
                      <a:pt x="635" y="115"/>
                      <a:pt x="635" y="115"/>
                    </a:cubicBezTo>
                    <a:cubicBezTo>
                      <a:pt x="558" y="115"/>
                      <a:pt x="558" y="115"/>
                      <a:pt x="558" y="115"/>
                    </a:cubicBezTo>
                    <a:cubicBezTo>
                      <a:pt x="543" y="230"/>
                      <a:pt x="543" y="230"/>
                      <a:pt x="543" y="230"/>
                    </a:cubicBezTo>
                    <a:cubicBezTo>
                      <a:pt x="505" y="237"/>
                      <a:pt x="505" y="237"/>
                      <a:pt x="505" y="237"/>
                    </a:cubicBezTo>
                    <a:cubicBezTo>
                      <a:pt x="467" y="245"/>
                      <a:pt x="436" y="260"/>
                      <a:pt x="405" y="283"/>
                    </a:cubicBezTo>
                    <a:cubicBezTo>
                      <a:pt x="367" y="299"/>
                      <a:pt x="367" y="299"/>
                      <a:pt x="367" y="299"/>
                    </a:cubicBezTo>
                    <a:cubicBezTo>
                      <a:pt x="275" y="230"/>
                      <a:pt x="275" y="230"/>
                      <a:pt x="275" y="230"/>
                    </a:cubicBezTo>
                    <a:cubicBezTo>
                      <a:pt x="222" y="283"/>
                      <a:pt x="222" y="283"/>
                      <a:pt x="222" y="283"/>
                    </a:cubicBezTo>
                    <a:cubicBezTo>
                      <a:pt x="291" y="383"/>
                      <a:pt x="291" y="383"/>
                      <a:pt x="291" y="383"/>
                    </a:cubicBezTo>
                    <a:cubicBezTo>
                      <a:pt x="275" y="413"/>
                      <a:pt x="275" y="413"/>
                      <a:pt x="275" y="413"/>
                    </a:cubicBezTo>
                    <a:cubicBezTo>
                      <a:pt x="252" y="444"/>
                      <a:pt x="237" y="474"/>
                      <a:pt x="229" y="513"/>
                    </a:cubicBezTo>
                    <a:cubicBezTo>
                      <a:pt x="222" y="551"/>
                      <a:pt x="222" y="551"/>
                      <a:pt x="222" y="551"/>
                    </a:cubicBezTo>
                    <a:cubicBezTo>
                      <a:pt x="107" y="566"/>
                      <a:pt x="107" y="566"/>
                      <a:pt x="107" y="566"/>
                    </a:cubicBezTo>
                    <a:cubicBezTo>
                      <a:pt x="107" y="643"/>
                      <a:pt x="107" y="643"/>
                      <a:pt x="107" y="643"/>
                    </a:cubicBezTo>
                    <a:cubicBezTo>
                      <a:pt x="222" y="658"/>
                      <a:pt x="222" y="658"/>
                      <a:pt x="222" y="658"/>
                    </a:cubicBezTo>
                    <a:cubicBezTo>
                      <a:pt x="229" y="696"/>
                      <a:pt x="229" y="696"/>
                      <a:pt x="229" y="696"/>
                    </a:cubicBezTo>
                    <a:cubicBezTo>
                      <a:pt x="237" y="735"/>
                      <a:pt x="252" y="765"/>
                      <a:pt x="275" y="796"/>
                    </a:cubicBezTo>
                    <a:cubicBezTo>
                      <a:pt x="298" y="826"/>
                      <a:pt x="298" y="826"/>
                      <a:pt x="298" y="826"/>
                    </a:cubicBezTo>
                    <a:cubicBezTo>
                      <a:pt x="222" y="933"/>
                      <a:pt x="222" y="933"/>
                      <a:pt x="222" y="933"/>
                    </a:cubicBezTo>
                    <a:cubicBezTo>
                      <a:pt x="275" y="987"/>
                      <a:pt x="275" y="987"/>
                      <a:pt x="275" y="987"/>
                    </a:cubicBezTo>
                    <a:cubicBezTo>
                      <a:pt x="375" y="918"/>
                      <a:pt x="375" y="918"/>
                      <a:pt x="375" y="918"/>
                    </a:cubicBezTo>
                    <a:cubicBezTo>
                      <a:pt x="405" y="933"/>
                      <a:pt x="405" y="933"/>
                      <a:pt x="405" y="933"/>
                    </a:cubicBezTo>
                    <a:cubicBezTo>
                      <a:pt x="436" y="956"/>
                      <a:pt x="474" y="964"/>
                      <a:pt x="505" y="979"/>
                    </a:cubicBezTo>
                    <a:cubicBezTo>
                      <a:pt x="543" y="987"/>
                      <a:pt x="543" y="987"/>
                      <a:pt x="543" y="987"/>
                    </a:cubicBezTo>
                    <a:lnTo>
                      <a:pt x="558" y="1102"/>
                    </a:lnTo>
                    <a:close/>
                    <a:moveTo>
                      <a:pt x="597" y="849"/>
                    </a:moveTo>
                    <a:cubicBezTo>
                      <a:pt x="467" y="849"/>
                      <a:pt x="352" y="742"/>
                      <a:pt x="352" y="605"/>
                    </a:cubicBezTo>
                    <a:cubicBezTo>
                      <a:pt x="359" y="474"/>
                      <a:pt x="467" y="367"/>
                      <a:pt x="597" y="367"/>
                    </a:cubicBezTo>
                    <a:cubicBezTo>
                      <a:pt x="727" y="367"/>
                      <a:pt x="841" y="474"/>
                      <a:pt x="841" y="612"/>
                    </a:cubicBezTo>
                    <a:cubicBezTo>
                      <a:pt x="841" y="742"/>
                      <a:pt x="734" y="849"/>
                      <a:pt x="597" y="849"/>
                    </a:cubicBezTo>
                    <a:close/>
                    <a:moveTo>
                      <a:pt x="597" y="482"/>
                    </a:moveTo>
                    <a:cubicBezTo>
                      <a:pt x="528" y="482"/>
                      <a:pt x="467" y="536"/>
                      <a:pt x="467" y="612"/>
                    </a:cubicBezTo>
                    <a:cubicBezTo>
                      <a:pt x="467" y="681"/>
                      <a:pt x="520" y="742"/>
                      <a:pt x="597" y="742"/>
                    </a:cubicBezTo>
                    <a:cubicBezTo>
                      <a:pt x="665" y="742"/>
                      <a:pt x="727" y="689"/>
                      <a:pt x="727" y="612"/>
                    </a:cubicBezTo>
                    <a:cubicBezTo>
                      <a:pt x="727" y="536"/>
                      <a:pt x="665" y="482"/>
                      <a:pt x="597" y="4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5" name="Group 84"/>
          <p:cNvGrpSpPr>
            <a:grpSpLocks noChangeAspect="1"/>
          </p:cNvGrpSpPr>
          <p:nvPr/>
        </p:nvGrpSpPr>
        <p:grpSpPr>
          <a:xfrm>
            <a:off x="5098262" y="2456428"/>
            <a:ext cx="899569" cy="914400"/>
            <a:chOff x="4765682" y="2132238"/>
            <a:chExt cx="959540" cy="959540"/>
          </a:xfrm>
        </p:grpSpPr>
        <p:sp>
          <p:nvSpPr>
            <p:cNvPr id="47" name="Oval 46"/>
            <p:cNvSpPr/>
            <p:nvPr/>
          </p:nvSpPr>
          <p:spPr>
            <a:xfrm>
              <a:off x="4765682"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5" name="Freeform 40"/>
            <p:cNvSpPr>
              <a:spLocks noEditPoints="1"/>
            </p:cNvSpPr>
            <p:nvPr/>
          </p:nvSpPr>
          <p:spPr bwMode="auto">
            <a:xfrm>
              <a:off x="4999571" y="2380689"/>
              <a:ext cx="491762" cy="491041"/>
            </a:xfrm>
            <a:custGeom>
              <a:avLst/>
              <a:gdLst>
                <a:gd name="T0" fmla="*/ 32 w 360"/>
                <a:gd name="T1" fmla="*/ 320 h 360"/>
                <a:gd name="T2" fmla="*/ 48 w 360"/>
                <a:gd name="T3" fmla="*/ 320 h 360"/>
                <a:gd name="T4" fmla="*/ 228 w 360"/>
                <a:gd name="T5" fmla="*/ 224 h 360"/>
                <a:gd name="T6" fmla="*/ 222 w 360"/>
                <a:gd name="T7" fmla="*/ 238 h 360"/>
                <a:gd name="T8" fmla="*/ 308 w 360"/>
                <a:gd name="T9" fmla="*/ 320 h 360"/>
                <a:gd name="T10" fmla="*/ 314 w 360"/>
                <a:gd name="T11" fmla="*/ 306 h 360"/>
                <a:gd name="T12" fmla="*/ 228 w 360"/>
                <a:gd name="T13" fmla="*/ 224 h 360"/>
                <a:gd name="T14" fmla="*/ 16 w 360"/>
                <a:gd name="T15" fmla="*/ 320 h 360"/>
                <a:gd name="T16" fmla="*/ 131 w 360"/>
                <a:gd name="T17" fmla="*/ 202 h 360"/>
                <a:gd name="T18" fmla="*/ 158 w 360"/>
                <a:gd name="T19" fmla="*/ 229 h 360"/>
                <a:gd name="T20" fmla="*/ 40 w 360"/>
                <a:gd name="T21" fmla="*/ 344 h 360"/>
                <a:gd name="T22" fmla="*/ 285 w 360"/>
                <a:gd name="T23" fmla="*/ 335 h 360"/>
                <a:gd name="T24" fmla="*/ 168 w 360"/>
                <a:gd name="T25" fmla="*/ 218 h 360"/>
                <a:gd name="T26" fmla="*/ 143 w 360"/>
                <a:gd name="T27" fmla="*/ 190 h 360"/>
                <a:gd name="T28" fmla="*/ 142 w 360"/>
                <a:gd name="T29" fmla="*/ 187 h 360"/>
                <a:gd name="T30" fmla="*/ 141 w 360"/>
                <a:gd name="T31" fmla="*/ 183 h 360"/>
                <a:gd name="T32" fmla="*/ 140 w 360"/>
                <a:gd name="T33" fmla="*/ 180 h 360"/>
                <a:gd name="T34" fmla="*/ 140 w 360"/>
                <a:gd name="T35" fmla="*/ 173 h 360"/>
                <a:gd name="T36" fmla="*/ 170 w 360"/>
                <a:gd name="T37" fmla="*/ 144 h 360"/>
                <a:gd name="T38" fmla="*/ 176 w 360"/>
                <a:gd name="T39" fmla="*/ 144 h 360"/>
                <a:gd name="T40" fmla="*/ 181 w 360"/>
                <a:gd name="T41" fmla="*/ 145 h 360"/>
                <a:gd name="T42" fmla="*/ 189 w 360"/>
                <a:gd name="T43" fmla="*/ 149 h 360"/>
                <a:gd name="T44" fmla="*/ 212 w 360"/>
                <a:gd name="T45" fmla="*/ 171 h 360"/>
                <a:gd name="T46" fmla="*/ 331 w 360"/>
                <a:gd name="T47" fmla="*/ 289 h 360"/>
                <a:gd name="T48" fmla="*/ 308 w 360"/>
                <a:gd name="T49" fmla="*/ 344 h 360"/>
                <a:gd name="T50" fmla="*/ 206 w 360"/>
                <a:gd name="T51" fmla="*/ 142 h 360"/>
                <a:gd name="T52" fmla="*/ 228 w 360"/>
                <a:gd name="T53" fmla="*/ 111 h 360"/>
                <a:gd name="T54" fmla="*/ 223 w 360"/>
                <a:gd name="T55" fmla="*/ 159 h 360"/>
                <a:gd name="T56" fmla="*/ 18 w 360"/>
                <a:gd name="T57" fmla="*/ 25 h 360"/>
                <a:gd name="T58" fmla="*/ 59 w 360"/>
                <a:gd name="T59" fmla="*/ 38 h 360"/>
                <a:gd name="T60" fmla="*/ 288 w 360"/>
                <a:gd name="T61" fmla="*/ 128 h 360"/>
                <a:gd name="T62" fmla="*/ 263 w 360"/>
                <a:gd name="T63" fmla="*/ 122 h 360"/>
                <a:gd name="T64" fmla="*/ 238 w 360"/>
                <a:gd name="T65" fmla="*/ 98 h 360"/>
                <a:gd name="T66" fmla="*/ 236 w 360"/>
                <a:gd name="T67" fmla="*/ 92 h 360"/>
                <a:gd name="T68" fmla="*/ 281 w 360"/>
                <a:gd name="T69" fmla="*/ 17 h 360"/>
                <a:gd name="T70" fmla="*/ 273 w 360"/>
                <a:gd name="T71" fmla="*/ 87 h 360"/>
                <a:gd name="T72" fmla="*/ 335 w 360"/>
                <a:gd name="T73" fmla="*/ 87 h 360"/>
                <a:gd name="T74" fmla="*/ 288 w 360"/>
                <a:gd name="T75" fmla="*/ 128 h 360"/>
                <a:gd name="T76" fmla="*/ 288 w 360"/>
                <a:gd name="T77" fmla="*/ 0 h 360"/>
                <a:gd name="T78" fmla="*/ 220 w 360"/>
                <a:gd name="T79" fmla="*/ 96 h 360"/>
                <a:gd name="T80" fmla="*/ 172 w 360"/>
                <a:gd name="T81" fmla="*/ 128 h 360"/>
                <a:gd name="T82" fmla="*/ 65 w 360"/>
                <a:gd name="T83" fmla="*/ 54 h 360"/>
                <a:gd name="T84" fmla="*/ 80 w 360"/>
                <a:gd name="T85" fmla="*/ 36 h 360"/>
                <a:gd name="T86" fmla="*/ 76 w 360"/>
                <a:gd name="T87" fmla="*/ 29 h 360"/>
                <a:gd name="T88" fmla="*/ 28 w 360"/>
                <a:gd name="T89" fmla="*/ 1 h 360"/>
                <a:gd name="T90" fmla="*/ 24 w 360"/>
                <a:gd name="T91" fmla="*/ 0 h 360"/>
                <a:gd name="T92" fmla="*/ 2 w 360"/>
                <a:gd name="T93" fmla="*/ 18 h 360"/>
                <a:gd name="T94" fmla="*/ 1 w 360"/>
                <a:gd name="T95" fmla="*/ 28 h 360"/>
                <a:gd name="T96" fmla="*/ 29 w 360"/>
                <a:gd name="T97" fmla="*/ 76 h 360"/>
                <a:gd name="T98" fmla="*/ 36 w 360"/>
                <a:gd name="T99" fmla="*/ 80 h 360"/>
                <a:gd name="T100" fmla="*/ 54 w 360"/>
                <a:gd name="T101" fmla="*/ 65 h 360"/>
                <a:gd name="T102" fmla="*/ 124 w 360"/>
                <a:gd name="T103" fmla="*/ 176 h 360"/>
                <a:gd name="T104" fmla="*/ 12 w 360"/>
                <a:gd name="T105" fmla="*/ 292 h 360"/>
                <a:gd name="T106" fmla="*/ 40 w 360"/>
                <a:gd name="T107" fmla="*/ 360 h 360"/>
                <a:gd name="T108" fmla="*/ 169 w 360"/>
                <a:gd name="T109" fmla="*/ 241 h 360"/>
                <a:gd name="T110" fmla="*/ 308 w 360"/>
                <a:gd name="T111" fmla="*/ 360 h 360"/>
                <a:gd name="T112" fmla="*/ 342 w 360"/>
                <a:gd name="T113" fmla="*/ 278 h 360"/>
                <a:gd name="T114" fmla="*/ 264 w 360"/>
                <a:gd name="T115" fmla="*/ 140 h 360"/>
                <a:gd name="T116" fmla="*/ 360 w 360"/>
                <a:gd name="T117" fmla="*/ 72 h 360"/>
                <a:gd name="T118" fmla="*/ 353 w 360"/>
                <a:gd name="T119" fmla="*/ 41 h 360"/>
                <a:gd name="T120" fmla="*/ 304 w 360"/>
                <a:gd name="T121" fmla="*/ 80 h 360"/>
                <a:gd name="T122" fmla="*/ 287 w 360"/>
                <a:gd name="T123" fmla="*/ 39 h 360"/>
                <a:gd name="T124" fmla="*/ 288 w 360"/>
                <a:gd name="T1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0">
                  <a:moveTo>
                    <a:pt x="40" y="312"/>
                  </a:moveTo>
                  <a:cubicBezTo>
                    <a:pt x="36" y="312"/>
                    <a:pt x="32" y="316"/>
                    <a:pt x="32" y="320"/>
                  </a:cubicBezTo>
                  <a:cubicBezTo>
                    <a:pt x="32" y="324"/>
                    <a:pt x="36" y="328"/>
                    <a:pt x="40" y="328"/>
                  </a:cubicBezTo>
                  <a:cubicBezTo>
                    <a:pt x="44" y="328"/>
                    <a:pt x="48" y="324"/>
                    <a:pt x="48" y="320"/>
                  </a:cubicBezTo>
                  <a:cubicBezTo>
                    <a:pt x="48" y="316"/>
                    <a:pt x="44" y="312"/>
                    <a:pt x="40" y="312"/>
                  </a:cubicBezTo>
                  <a:moveTo>
                    <a:pt x="228" y="224"/>
                  </a:moveTo>
                  <a:cubicBezTo>
                    <a:pt x="224" y="224"/>
                    <a:pt x="220" y="228"/>
                    <a:pt x="220" y="232"/>
                  </a:cubicBezTo>
                  <a:cubicBezTo>
                    <a:pt x="220" y="234"/>
                    <a:pt x="221" y="236"/>
                    <a:pt x="222" y="238"/>
                  </a:cubicBezTo>
                  <a:cubicBezTo>
                    <a:pt x="302" y="318"/>
                    <a:pt x="302" y="318"/>
                    <a:pt x="302" y="318"/>
                  </a:cubicBezTo>
                  <a:cubicBezTo>
                    <a:pt x="304" y="319"/>
                    <a:pt x="306" y="320"/>
                    <a:pt x="308" y="320"/>
                  </a:cubicBezTo>
                  <a:cubicBezTo>
                    <a:pt x="312" y="320"/>
                    <a:pt x="316" y="316"/>
                    <a:pt x="316" y="312"/>
                  </a:cubicBezTo>
                  <a:cubicBezTo>
                    <a:pt x="316" y="310"/>
                    <a:pt x="315" y="308"/>
                    <a:pt x="314" y="306"/>
                  </a:cubicBezTo>
                  <a:cubicBezTo>
                    <a:pt x="234" y="226"/>
                    <a:pt x="234" y="226"/>
                    <a:pt x="234" y="226"/>
                  </a:cubicBezTo>
                  <a:cubicBezTo>
                    <a:pt x="232" y="225"/>
                    <a:pt x="230" y="224"/>
                    <a:pt x="228" y="224"/>
                  </a:cubicBezTo>
                  <a:moveTo>
                    <a:pt x="40" y="344"/>
                  </a:moveTo>
                  <a:cubicBezTo>
                    <a:pt x="27" y="344"/>
                    <a:pt x="16" y="333"/>
                    <a:pt x="16" y="320"/>
                  </a:cubicBezTo>
                  <a:cubicBezTo>
                    <a:pt x="16" y="313"/>
                    <a:pt x="19" y="307"/>
                    <a:pt x="23" y="303"/>
                  </a:cubicBezTo>
                  <a:cubicBezTo>
                    <a:pt x="131" y="202"/>
                    <a:pt x="131" y="202"/>
                    <a:pt x="131" y="202"/>
                  </a:cubicBezTo>
                  <a:cubicBezTo>
                    <a:pt x="133" y="205"/>
                    <a:pt x="136" y="207"/>
                    <a:pt x="138" y="210"/>
                  </a:cubicBezTo>
                  <a:cubicBezTo>
                    <a:pt x="158" y="229"/>
                    <a:pt x="158" y="229"/>
                    <a:pt x="158" y="229"/>
                  </a:cubicBezTo>
                  <a:cubicBezTo>
                    <a:pt x="57" y="337"/>
                    <a:pt x="57" y="337"/>
                    <a:pt x="57" y="337"/>
                  </a:cubicBezTo>
                  <a:cubicBezTo>
                    <a:pt x="53" y="341"/>
                    <a:pt x="47" y="344"/>
                    <a:pt x="40" y="344"/>
                  </a:cubicBezTo>
                  <a:moveTo>
                    <a:pt x="308" y="344"/>
                  </a:moveTo>
                  <a:cubicBezTo>
                    <a:pt x="299" y="344"/>
                    <a:pt x="291" y="340"/>
                    <a:pt x="285" y="335"/>
                  </a:cubicBezTo>
                  <a:cubicBezTo>
                    <a:pt x="178" y="227"/>
                    <a:pt x="178" y="227"/>
                    <a:pt x="178" y="227"/>
                  </a:cubicBezTo>
                  <a:cubicBezTo>
                    <a:pt x="168" y="218"/>
                    <a:pt x="168" y="218"/>
                    <a:pt x="168" y="218"/>
                  </a:cubicBezTo>
                  <a:cubicBezTo>
                    <a:pt x="149" y="199"/>
                    <a:pt x="149" y="199"/>
                    <a:pt x="149" y="199"/>
                  </a:cubicBezTo>
                  <a:cubicBezTo>
                    <a:pt x="147" y="196"/>
                    <a:pt x="145" y="193"/>
                    <a:pt x="143" y="190"/>
                  </a:cubicBezTo>
                  <a:cubicBezTo>
                    <a:pt x="143" y="189"/>
                    <a:pt x="143" y="188"/>
                    <a:pt x="142" y="187"/>
                  </a:cubicBezTo>
                  <a:cubicBezTo>
                    <a:pt x="142" y="187"/>
                    <a:pt x="142" y="187"/>
                    <a:pt x="142" y="187"/>
                  </a:cubicBezTo>
                  <a:cubicBezTo>
                    <a:pt x="142" y="186"/>
                    <a:pt x="141" y="185"/>
                    <a:pt x="141" y="184"/>
                  </a:cubicBezTo>
                  <a:cubicBezTo>
                    <a:pt x="141" y="183"/>
                    <a:pt x="141" y="183"/>
                    <a:pt x="141" y="183"/>
                  </a:cubicBezTo>
                  <a:cubicBezTo>
                    <a:pt x="141" y="182"/>
                    <a:pt x="140" y="181"/>
                    <a:pt x="140" y="180"/>
                  </a:cubicBezTo>
                  <a:cubicBezTo>
                    <a:pt x="140" y="180"/>
                    <a:pt x="140" y="180"/>
                    <a:pt x="140" y="180"/>
                  </a:cubicBezTo>
                  <a:cubicBezTo>
                    <a:pt x="140" y="178"/>
                    <a:pt x="140" y="177"/>
                    <a:pt x="140" y="176"/>
                  </a:cubicBezTo>
                  <a:cubicBezTo>
                    <a:pt x="140" y="175"/>
                    <a:pt x="140" y="174"/>
                    <a:pt x="140" y="173"/>
                  </a:cubicBezTo>
                  <a:cubicBezTo>
                    <a:pt x="140" y="173"/>
                    <a:pt x="140" y="172"/>
                    <a:pt x="140" y="171"/>
                  </a:cubicBezTo>
                  <a:cubicBezTo>
                    <a:pt x="143" y="157"/>
                    <a:pt x="155" y="145"/>
                    <a:pt x="170" y="144"/>
                  </a:cubicBezTo>
                  <a:cubicBezTo>
                    <a:pt x="170" y="144"/>
                    <a:pt x="171" y="144"/>
                    <a:pt x="172" y="144"/>
                  </a:cubicBezTo>
                  <a:cubicBezTo>
                    <a:pt x="173" y="144"/>
                    <a:pt x="175" y="144"/>
                    <a:pt x="176" y="144"/>
                  </a:cubicBezTo>
                  <a:cubicBezTo>
                    <a:pt x="177" y="144"/>
                    <a:pt x="177" y="144"/>
                    <a:pt x="177" y="144"/>
                  </a:cubicBezTo>
                  <a:cubicBezTo>
                    <a:pt x="178" y="145"/>
                    <a:pt x="179" y="145"/>
                    <a:pt x="181" y="145"/>
                  </a:cubicBezTo>
                  <a:cubicBezTo>
                    <a:pt x="181" y="145"/>
                    <a:pt x="181" y="145"/>
                    <a:pt x="181" y="145"/>
                  </a:cubicBezTo>
                  <a:cubicBezTo>
                    <a:pt x="184" y="146"/>
                    <a:pt x="186" y="147"/>
                    <a:pt x="189" y="149"/>
                  </a:cubicBezTo>
                  <a:cubicBezTo>
                    <a:pt x="191" y="150"/>
                    <a:pt x="193" y="152"/>
                    <a:pt x="195" y="153"/>
                  </a:cubicBezTo>
                  <a:cubicBezTo>
                    <a:pt x="212" y="171"/>
                    <a:pt x="212" y="171"/>
                    <a:pt x="212" y="171"/>
                  </a:cubicBezTo>
                  <a:cubicBezTo>
                    <a:pt x="223" y="182"/>
                    <a:pt x="223" y="182"/>
                    <a:pt x="223" y="182"/>
                  </a:cubicBezTo>
                  <a:cubicBezTo>
                    <a:pt x="331" y="289"/>
                    <a:pt x="331" y="289"/>
                    <a:pt x="331" y="289"/>
                  </a:cubicBezTo>
                  <a:cubicBezTo>
                    <a:pt x="336" y="295"/>
                    <a:pt x="340" y="303"/>
                    <a:pt x="340" y="312"/>
                  </a:cubicBezTo>
                  <a:cubicBezTo>
                    <a:pt x="340" y="330"/>
                    <a:pt x="326" y="344"/>
                    <a:pt x="308" y="344"/>
                  </a:cubicBezTo>
                  <a:moveTo>
                    <a:pt x="223" y="159"/>
                  </a:moveTo>
                  <a:cubicBezTo>
                    <a:pt x="206" y="142"/>
                    <a:pt x="206" y="142"/>
                    <a:pt x="206" y="142"/>
                  </a:cubicBezTo>
                  <a:cubicBezTo>
                    <a:pt x="204" y="140"/>
                    <a:pt x="202" y="139"/>
                    <a:pt x="201" y="137"/>
                  </a:cubicBezTo>
                  <a:cubicBezTo>
                    <a:pt x="228" y="111"/>
                    <a:pt x="228" y="111"/>
                    <a:pt x="228" y="111"/>
                  </a:cubicBezTo>
                  <a:cubicBezTo>
                    <a:pt x="233" y="120"/>
                    <a:pt x="240" y="127"/>
                    <a:pt x="249" y="132"/>
                  </a:cubicBezTo>
                  <a:cubicBezTo>
                    <a:pt x="223" y="159"/>
                    <a:pt x="223" y="159"/>
                    <a:pt x="223" y="159"/>
                  </a:cubicBezTo>
                  <a:moveTo>
                    <a:pt x="38" y="59"/>
                  </a:moveTo>
                  <a:cubicBezTo>
                    <a:pt x="18" y="25"/>
                    <a:pt x="18" y="25"/>
                    <a:pt x="18" y="25"/>
                  </a:cubicBezTo>
                  <a:cubicBezTo>
                    <a:pt x="25" y="18"/>
                    <a:pt x="25" y="18"/>
                    <a:pt x="25" y="18"/>
                  </a:cubicBezTo>
                  <a:cubicBezTo>
                    <a:pt x="59" y="38"/>
                    <a:pt x="59" y="38"/>
                    <a:pt x="59" y="38"/>
                  </a:cubicBezTo>
                  <a:cubicBezTo>
                    <a:pt x="38" y="59"/>
                    <a:pt x="38" y="59"/>
                    <a:pt x="38" y="59"/>
                  </a:cubicBezTo>
                  <a:moveTo>
                    <a:pt x="288" y="128"/>
                  </a:moveTo>
                  <a:cubicBezTo>
                    <a:pt x="281" y="128"/>
                    <a:pt x="274" y="127"/>
                    <a:pt x="268" y="124"/>
                  </a:cubicBezTo>
                  <a:cubicBezTo>
                    <a:pt x="266" y="123"/>
                    <a:pt x="264" y="123"/>
                    <a:pt x="263" y="122"/>
                  </a:cubicBezTo>
                  <a:cubicBezTo>
                    <a:pt x="262" y="122"/>
                    <a:pt x="262" y="122"/>
                    <a:pt x="262" y="122"/>
                  </a:cubicBezTo>
                  <a:cubicBezTo>
                    <a:pt x="252" y="116"/>
                    <a:pt x="244" y="108"/>
                    <a:pt x="238" y="98"/>
                  </a:cubicBezTo>
                  <a:cubicBezTo>
                    <a:pt x="238" y="97"/>
                    <a:pt x="238" y="97"/>
                    <a:pt x="238" y="97"/>
                  </a:cubicBezTo>
                  <a:cubicBezTo>
                    <a:pt x="237" y="96"/>
                    <a:pt x="237" y="94"/>
                    <a:pt x="236" y="92"/>
                  </a:cubicBezTo>
                  <a:cubicBezTo>
                    <a:pt x="233" y="86"/>
                    <a:pt x="232" y="79"/>
                    <a:pt x="232" y="72"/>
                  </a:cubicBezTo>
                  <a:cubicBezTo>
                    <a:pt x="232" y="43"/>
                    <a:pt x="254" y="20"/>
                    <a:pt x="281" y="17"/>
                  </a:cubicBezTo>
                  <a:cubicBezTo>
                    <a:pt x="273" y="25"/>
                    <a:pt x="273" y="25"/>
                    <a:pt x="273" y="25"/>
                  </a:cubicBezTo>
                  <a:cubicBezTo>
                    <a:pt x="256" y="42"/>
                    <a:pt x="256" y="70"/>
                    <a:pt x="273" y="87"/>
                  </a:cubicBezTo>
                  <a:cubicBezTo>
                    <a:pt x="281" y="96"/>
                    <a:pt x="293" y="100"/>
                    <a:pt x="304" y="100"/>
                  </a:cubicBezTo>
                  <a:cubicBezTo>
                    <a:pt x="315" y="100"/>
                    <a:pt x="327" y="96"/>
                    <a:pt x="335" y="87"/>
                  </a:cubicBezTo>
                  <a:cubicBezTo>
                    <a:pt x="343" y="79"/>
                    <a:pt x="343" y="79"/>
                    <a:pt x="343" y="79"/>
                  </a:cubicBezTo>
                  <a:cubicBezTo>
                    <a:pt x="340" y="106"/>
                    <a:pt x="317" y="128"/>
                    <a:pt x="288" y="128"/>
                  </a:cubicBezTo>
                  <a:moveTo>
                    <a:pt x="288" y="0"/>
                  </a:moveTo>
                  <a:cubicBezTo>
                    <a:pt x="288" y="0"/>
                    <a:pt x="288" y="0"/>
                    <a:pt x="288" y="0"/>
                  </a:cubicBezTo>
                  <a:cubicBezTo>
                    <a:pt x="248" y="0"/>
                    <a:pt x="216" y="32"/>
                    <a:pt x="216" y="72"/>
                  </a:cubicBezTo>
                  <a:cubicBezTo>
                    <a:pt x="216" y="80"/>
                    <a:pt x="218" y="89"/>
                    <a:pt x="220" y="96"/>
                  </a:cubicBezTo>
                  <a:cubicBezTo>
                    <a:pt x="185" y="130"/>
                    <a:pt x="185" y="130"/>
                    <a:pt x="185" y="130"/>
                  </a:cubicBezTo>
                  <a:cubicBezTo>
                    <a:pt x="181" y="129"/>
                    <a:pt x="176" y="128"/>
                    <a:pt x="172" y="128"/>
                  </a:cubicBezTo>
                  <a:cubicBezTo>
                    <a:pt x="162" y="128"/>
                    <a:pt x="153" y="131"/>
                    <a:pt x="145" y="136"/>
                  </a:cubicBezTo>
                  <a:cubicBezTo>
                    <a:pt x="65" y="54"/>
                    <a:pt x="65" y="54"/>
                    <a:pt x="65" y="54"/>
                  </a:cubicBezTo>
                  <a:cubicBezTo>
                    <a:pt x="78" y="42"/>
                    <a:pt x="78" y="42"/>
                    <a:pt x="78" y="42"/>
                  </a:cubicBezTo>
                  <a:cubicBezTo>
                    <a:pt x="79" y="40"/>
                    <a:pt x="80" y="38"/>
                    <a:pt x="80" y="36"/>
                  </a:cubicBezTo>
                  <a:cubicBezTo>
                    <a:pt x="80" y="33"/>
                    <a:pt x="78" y="31"/>
                    <a:pt x="76" y="29"/>
                  </a:cubicBezTo>
                  <a:cubicBezTo>
                    <a:pt x="76" y="29"/>
                    <a:pt x="76" y="29"/>
                    <a:pt x="76" y="29"/>
                  </a:cubicBezTo>
                  <a:cubicBezTo>
                    <a:pt x="28" y="1"/>
                    <a:pt x="28" y="1"/>
                    <a:pt x="28" y="1"/>
                  </a:cubicBezTo>
                  <a:cubicBezTo>
                    <a:pt x="28" y="1"/>
                    <a:pt x="28" y="1"/>
                    <a:pt x="28" y="1"/>
                  </a:cubicBezTo>
                  <a:cubicBezTo>
                    <a:pt x="27" y="0"/>
                    <a:pt x="25" y="0"/>
                    <a:pt x="24" y="0"/>
                  </a:cubicBezTo>
                  <a:cubicBezTo>
                    <a:pt x="24" y="0"/>
                    <a:pt x="24" y="0"/>
                    <a:pt x="24" y="0"/>
                  </a:cubicBezTo>
                  <a:cubicBezTo>
                    <a:pt x="22" y="0"/>
                    <a:pt x="20" y="1"/>
                    <a:pt x="18" y="2"/>
                  </a:cubicBezTo>
                  <a:cubicBezTo>
                    <a:pt x="2" y="18"/>
                    <a:pt x="2" y="18"/>
                    <a:pt x="2" y="18"/>
                  </a:cubicBezTo>
                  <a:cubicBezTo>
                    <a:pt x="1" y="20"/>
                    <a:pt x="0" y="22"/>
                    <a:pt x="0" y="24"/>
                  </a:cubicBezTo>
                  <a:cubicBezTo>
                    <a:pt x="0" y="25"/>
                    <a:pt x="0" y="27"/>
                    <a:pt x="1" y="28"/>
                  </a:cubicBezTo>
                  <a:cubicBezTo>
                    <a:pt x="1" y="28"/>
                    <a:pt x="1" y="28"/>
                    <a:pt x="1" y="28"/>
                  </a:cubicBezTo>
                  <a:cubicBezTo>
                    <a:pt x="29" y="76"/>
                    <a:pt x="29" y="76"/>
                    <a:pt x="29" y="76"/>
                  </a:cubicBezTo>
                  <a:cubicBezTo>
                    <a:pt x="29" y="76"/>
                    <a:pt x="29" y="76"/>
                    <a:pt x="29" y="76"/>
                  </a:cubicBezTo>
                  <a:cubicBezTo>
                    <a:pt x="31" y="78"/>
                    <a:pt x="33" y="80"/>
                    <a:pt x="36" y="80"/>
                  </a:cubicBezTo>
                  <a:cubicBezTo>
                    <a:pt x="38" y="80"/>
                    <a:pt x="40" y="79"/>
                    <a:pt x="42" y="78"/>
                  </a:cubicBezTo>
                  <a:cubicBezTo>
                    <a:pt x="54" y="65"/>
                    <a:pt x="54" y="65"/>
                    <a:pt x="54" y="65"/>
                  </a:cubicBezTo>
                  <a:cubicBezTo>
                    <a:pt x="133" y="148"/>
                    <a:pt x="133" y="148"/>
                    <a:pt x="133" y="148"/>
                  </a:cubicBezTo>
                  <a:cubicBezTo>
                    <a:pt x="128" y="156"/>
                    <a:pt x="124" y="165"/>
                    <a:pt x="124" y="176"/>
                  </a:cubicBezTo>
                  <a:cubicBezTo>
                    <a:pt x="124" y="179"/>
                    <a:pt x="124" y="183"/>
                    <a:pt x="125" y="186"/>
                  </a:cubicBezTo>
                  <a:cubicBezTo>
                    <a:pt x="12" y="292"/>
                    <a:pt x="12" y="292"/>
                    <a:pt x="12" y="292"/>
                  </a:cubicBezTo>
                  <a:cubicBezTo>
                    <a:pt x="4" y="299"/>
                    <a:pt x="0" y="309"/>
                    <a:pt x="0" y="320"/>
                  </a:cubicBezTo>
                  <a:cubicBezTo>
                    <a:pt x="0" y="342"/>
                    <a:pt x="18" y="360"/>
                    <a:pt x="40" y="360"/>
                  </a:cubicBezTo>
                  <a:cubicBezTo>
                    <a:pt x="51" y="360"/>
                    <a:pt x="61" y="356"/>
                    <a:pt x="68" y="348"/>
                  </a:cubicBezTo>
                  <a:cubicBezTo>
                    <a:pt x="169" y="241"/>
                    <a:pt x="169" y="241"/>
                    <a:pt x="169" y="241"/>
                  </a:cubicBezTo>
                  <a:cubicBezTo>
                    <a:pt x="274" y="346"/>
                    <a:pt x="274" y="346"/>
                    <a:pt x="274" y="346"/>
                  </a:cubicBezTo>
                  <a:cubicBezTo>
                    <a:pt x="283" y="355"/>
                    <a:pt x="295" y="360"/>
                    <a:pt x="308" y="360"/>
                  </a:cubicBezTo>
                  <a:cubicBezTo>
                    <a:pt x="335" y="360"/>
                    <a:pt x="356" y="339"/>
                    <a:pt x="356" y="312"/>
                  </a:cubicBezTo>
                  <a:cubicBezTo>
                    <a:pt x="356" y="299"/>
                    <a:pt x="351" y="287"/>
                    <a:pt x="342" y="278"/>
                  </a:cubicBezTo>
                  <a:cubicBezTo>
                    <a:pt x="235" y="171"/>
                    <a:pt x="235" y="171"/>
                    <a:pt x="235" y="171"/>
                  </a:cubicBezTo>
                  <a:cubicBezTo>
                    <a:pt x="264" y="140"/>
                    <a:pt x="264" y="140"/>
                    <a:pt x="264" y="140"/>
                  </a:cubicBezTo>
                  <a:cubicBezTo>
                    <a:pt x="271" y="142"/>
                    <a:pt x="280" y="144"/>
                    <a:pt x="288" y="144"/>
                  </a:cubicBezTo>
                  <a:cubicBezTo>
                    <a:pt x="328" y="144"/>
                    <a:pt x="360" y="112"/>
                    <a:pt x="360" y="72"/>
                  </a:cubicBezTo>
                  <a:cubicBezTo>
                    <a:pt x="360" y="72"/>
                    <a:pt x="360" y="72"/>
                    <a:pt x="360" y="72"/>
                  </a:cubicBezTo>
                  <a:cubicBezTo>
                    <a:pt x="360" y="61"/>
                    <a:pt x="357" y="50"/>
                    <a:pt x="353" y="41"/>
                  </a:cubicBezTo>
                  <a:cubicBezTo>
                    <a:pt x="321" y="73"/>
                    <a:pt x="321" y="73"/>
                    <a:pt x="321" y="73"/>
                  </a:cubicBezTo>
                  <a:cubicBezTo>
                    <a:pt x="317" y="77"/>
                    <a:pt x="311" y="80"/>
                    <a:pt x="304" y="80"/>
                  </a:cubicBezTo>
                  <a:cubicBezTo>
                    <a:pt x="291" y="80"/>
                    <a:pt x="280" y="69"/>
                    <a:pt x="280" y="56"/>
                  </a:cubicBezTo>
                  <a:cubicBezTo>
                    <a:pt x="280" y="49"/>
                    <a:pt x="283" y="43"/>
                    <a:pt x="287" y="39"/>
                  </a:cubicBezTo>
                  <a:cubicBezTo>
                    <a:pt x="319" y="7"/>
                    <a:pt x="319" y="7"/>
                    <a:pt x="319" y="7"/>
                  </a:cubicBezTo>
                  <a:cubicBezTo>
                    <a:pt x="310" y="3"/>
                    <a:pt x="299" y="0"/>
                    <a:pt x="288" y="0"/>
                  </a:cubicBezTo>
                </a:path>
              </a:pathLst>
            </a:custGeom>
            <a:solidFill>
              <a:schemeClr val="bg1"/>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nvGrpSpPr>
          <p:cNvPr id="86" name="Group 85"/>
          <p:cNvGrpSpPr>
            <a:grpSpLocks noChangeAspect="1"/>
          </p:cNvGrpSpPr>
          <p:nvPr/>
        </p:nvGrpSpPr>
        <p:grpSpPr>
          <a:xfrm>
            <a:off x="2862409" y="4382876"/>
            <a:ext cx="899569" cy="914400"/>
            <a:chOff x="1784545" y="4161193"/>
            <a:chExt cx="959540" cy="959540"/>
          </a:xfrm>
        </p:grpSpPr>
        <p:sp>
          <p:nvSpPr>
            <p:cNvPr id="48" name="Oval 47"/>
            <p:cNvSpPr/>
            <p:nvPr/>
          </p:nvSpPr>
          <p:spPr>
            <a:xfrm>
              <a:off x="1784545" y="4161193"/>
              <a:ext cx="959540" cy="959540"/>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68" name="Group 4"/>
            <p:cNvGrpSpPr>
              <a:grpSpLocks noChangeAspect="1"/>
            </p:cNvGrpSpPr>
            <p:nvPr/>
          </p:nvGrpSpPr>
          <p:grpSpPr bwMode="auto">
            <a:xfrm>
              <a:off x="2058644" y="4366639"/>
              <a:ext cx="422876" cy="548649"/>
              <a:chOff x="-2" y="0"/>
              <a:chExt cx="2831" cy="3673"/>
            </a:xfrm>
            <a:solidFill>
              <a:schemeClr val="bg1"/>
            </a:solidFill>
          </p:grpSpPr>
          <p:sp>
            <p:nvSpPr>
              <p:cNvPr id="70" name="Freeform 5"/>
              <p:cNvSpPr>
                <a:spLocks noEditPoints="1"/>
              </p:cNvSpPr>
              <p:nvPr/>
            </p:nvSpPr>
            <p:spPr bwMode="auto">
              <a:xfrm>
                <a:off x="-2" y="0"/>
                <a:ext cx="2831" cy="3673"/>
              </a:xfrm>
              <a:custGeom>
                <a:avLst/>
                <a:gdLst>
                  <a:gd name="T0" fmla="*/ 0 w 2831"/>
                  <a:gd name="T1" fmla="*/ 3673 h 3673"/>
                  <a:gd name="T2" fmla="*/ 2831 w 2831"/>
                  <a:gd name="T3" fmla="*/ 889 h 3673"/>
                  <a:gd name="T4" fmla="*/ 0 w 2831"/>
                  <a:gd name="T5" fmla="*/ 0 h 3673"/>
                  <a:gd name="T6" fmla="*/ 1841 w 2831"/>
                  <a:gd name="T7" fmla="*/ 141 h 3673"/>
                  <a:gd name="T8" fmla="*/ 2690 w 2831"/>
                  <a:gd name="T9" fmla="*/ 988 h 3673"/>
                  <a:gd name="T10" fmla="*/ 141 w 2831"/>
                  <a:gd name="T11" fmla="*/ 3532 h 3673"/>
                  <a:gd name="T12" fmla="*/ 1982 w 2831"/>
                  <a:gd name="T13" fmla="*/ 242 h 3673"/>
                  <a:gd name="T14" fmla="*/ 1982 w 2831"/>
                  <a:gd name="T15" fmla="*/ 847 h 3673"/>
                  <a:gd name="T16" fmla="*/ 388 w 2831"/>
                  <a:gd name="T17" fmla="*/ 1163 h 3673"/>
                  <a:gd name="T18" fmla="*/ 388 w 2831"/>
                  <a:gd name="T19" fmla="*/ 2967 h 3673"/>
                  <a:gd name="T20" fmla="*/ 425 w 2831"/>
                  <a:gd name="T21" fmla="*/ 3006 h 3673"/>
                  <a:gd name="T22" fmla="*/ 2443 w 2831"/>
                  <a:gd name="T23" fmla="*/ 3006 h 3673"/>
                  <a:gd name="T24" fmla="*/ 2443 w 2831"/>
                  <a:gd name="T25" fmla="*/ 1201 h 3673"/>
                  <a:gd name="T26" fmla="*/ 2407 w 2831"/>
                  <a:gd name="T27" fmla="*/ 1163 h 3673"/>
                  <a:gd name="T28" fmla="*/ 388 w 2831"/>
                  <a:gd name="T29" fmla="*/ 1163 h 3673"/>
                  <a:gd name="T30" fmla="*/ 1024 w 2831"/>
                  <a:gd name="T31" fmla="*/ 1310 h 3673"/>
                  <a:gd name="T32" fmla="*/ 533 w 2831"/>
                  <a:gd name="T33" fmla="*/ 1588 h 3673"/>
                  <a:gd name="T34" fmla="*/ 1169 w 2831"/>
                  <a:gd name="T35" fmla="*/ 1310 h 3673"/>
                  <a:gd name="T36" fmla="*/ 1660 w 2831"/>
                  <a:gd name="T37" fmla="*/ 1588 h 3673"/>
                  <a:gd name="T38" fmla="*/ 1169 w 2831"/>
                  <a:gd name="T39" fmla="*/ 1310 h 3673"/>
                  <a:gd name="T40" fmla="*/ 2298 w 2831"/>
                  <a:gd name="T41" fmla="*/ 1310 h 3673"/>
                  <a:gd name="T42" fmla="*/ 1807 w 2831"/>
                  <a:gd name="T43" fmla="*/ 1588 h 3673"/>
                  <a:gd name="T44" fmla="*/ 533 w 2831"/>
                  <a:gd name="T45" fmla="*/ 1734 h 3673"/>
                  <a:gd name="T46" fmla="*/ 1024 w 2831"/>
                  <a:gd name="T47" fmla="*/ 2010 h 3673"/>
                  <a:gd name="T48" fmla="*/ 533 w 2831"/>
                  <a:gd name="T49" fmla="*/ 1734 h 3673"/>
                  <a:gd name="T50" fmla="*/ 1660 w 2831"/>
                  <a:gd name="T51" fmla="*/ 1734 h 3673"/>
                  <a:gd name="T52" fmla="*/ 1169 w 2831"/>
                  <a:gd name="T53" fmla="*/ 2010 h 3673"/>
                  <a:gd name="T54" fmla="*/ 1807 w 2831"/>
                  <a:gd name="T55" fmla="*/ 1734 h 3673"/>
                  <a:gd name="T56" fmla="*/ 2298 w 2831"/>
                  <a:gd name="T57" fmla="*/ 2010 h 3673"/>
                  <a:gd name="T58" fmla="*/ 1807 w 2831"/>
                  <a:gd name="T59" fmla="*/ 1734 h 3673"/>
                  <a:gd name="T60" fmla="*/ 1024 w 2831"/>
                  <a:gd name="T61" fmla="*/ 2157 h 3673"/>
                  <a:gd name="T62" fmla="*/ 533 w 2831"/>
                  <a:gd name="T63" fmla="*/ 2435 h 3673"/>
                  <a:gd name="T64" fmla="*/ 1169 w 2831"/>
                  <a:gd name="T65" fmla="*/ 2157 h 3673"/>
                  <a:gd name="T66" fmla="*/ 2298 w 2831"/>
                  <a:gd name="T67" fmla="*/ 2860 h 3673"/>
                  <a:gd name="T68" fmla="*/ 2223 w 2831"/>
                  <a:gd name="T69" fmla="*/ 2200 h 3673"/>
                  <a:gd name="T70" fmla="*/ 2008 w 2831"/>
                  <a:gd name="T71" fmla="*/ 2860 h 3673"/>
                  <a:gd name="T72" fmla="*/ 1850 w 2831"/>
                  <a:gd name="T73" fmla="*/ 2373 h 3673"/>
                  <a:gd name="T74" fmla="*/ 1636 w 2831"/>
                  <a:gd name="T75" fmla="*/ 2860 h 3673"/>
                  <a:gd name="T76" fmla="*/ 1169 w 2831"/>
                  <a:gd name="T77" fmla="*/ 2157 h 3673"/>
                  <a:gd name="T78" fmla="*/ 1024 w 2831"/>
                  <a:gd name="T79" fmla="*/ 2582 h 3673"/>
                  <a:gd name="T80" fmla="*/ 533 w 2831"/>
                  <a:gd name="T81" fmla="*/ 2860 h 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1" h="3673">
                    <a:moveTo>
                      <a:pt x="0" y="0"/>
                    </a:moveTo>
                    <a:lnTo>
                      <a:pt x="0" y="3673"/>
                    </a:lnTo>
                    <a:lnTo>
                      <a:pt x="2831" y="3673"/>
                    </a:lnTo>
                    <a:lnTo>
                      <a:pt x="2831" y="889"/>
                    </a:lnTo>
                    <a:lnTo>
                      <a:pt x="1941" y="0"/>
                    </a:lnTo>
                    <a:lnTo>
                      <a:pt x="0" y="0"/>
                    </a:lnTo>
                    <a:close/>
                    <a:moveTo>
                      <a:pt x="141" y="141"/>
                    </a:moveTo>
                    <a:lnTo>
                      <a:pt x="1841" y="141"/>
                    </a:lnTo>
                    <a:lnTo>
                      <a:pt x="1841" y="988"/>
                    </a:lnTo>
                    <a:lnTo>
                      <a:pt x="2690" y="988"/>
                    </a:lnTo>
                    <a:lnTo>
                      <a:pt x="2690" y="3532"/>
                    </a:lnTo>
                    <a:lnTo>
                      <a:pt x="141" y="3532"/>
                    </a:lnTo>
                    <a:lnTo>
                      <a:pt x="141" y="141"/>
                    </a:lnTo>
                    <a:close/>
                    <a:moveTo>
                      <a:pt x="1982" y="242"/>
                    </a:moveTo>
                    <a:lnTo>
                      <a:pt x="2590" y="847"/>
                    </a:lnTo>
                    <a:lnTo>
                      <a:pt x="1982" y="847"/>
                    </a:lnTo>
                    <a:lnTo>
                      <a:pt x="1982" y="242"/>
                    </a:lnTo>
                    <a:close/>
                    <a:moveTo>
                      <a:pt x="388" y="1163"/>
                    </a:moveTo>
                    <a:lnTo>
                      <a:pt x="388" y="1201"/>
                    </a:lnTo>
                    <a:lnTo>
                      <a:pt x="388" y="2967"/>
                    </a:lnTo>
                    <a:lnTo>
                      <a:pt x="388" y="3006"/>
                    </a:lnTo>
                    <a:lnTo>
                      <a:pt x="425" y="3006"/>
                    </a:lnTo>
                    <a:lnTo>
                      <a:pt x="2407" y="3006"/>
                    </a:lnTo>
                    <a:lnTo>
                      <a:pt x="2443" y="3006"/>
                    </a:lnTo>
                    <a:lnTo>
                      <a:pt x="2443" y="2967"/>
                    </a:lnTo>
                    <a:lnTo>
                      <a:pt x="2443" y="1201"/>
                    </a:lnTo>
                    <a:lnTo>
                      <a:pt x="2443" y="1163"/>
                    </a:lnTo>
                    <a:lnTo>
                      <a:pt x="2407" y="1163"/>
                    </a:lnTo>
                    <a:lnTo>
                      <a:pt x="425" y="1163"/>
                    </a:lnTo>
                    <a:lnTo>
                      <a:pt x="388" y="1163"/>
                    </a:lnTo>
                    <a:close/>
                    <a:moveTo>
                      <a:pt x="533" y="1310"/>
                    </a:moveTo>
                    <a:lnTo>
                      <a:pt x="1024" y="1310"/>
                    </a:lnTo>
                    <a:lnTo>
                      <a:pt x="1024" y="1588"/>
                    </a:lnTo>
                    <a:lnTo>
                      <a:pt x="533" y="1588"/>
                    </a:lnTo>
                    <a:lnTo>
                      <a:pt x="533" y="1310"/>
                    </a:lnTo>
                    <a:close/>
                    <a:moveTo>
                      <a:pt x="1169" y="1310"/>
                    </a:moveTo>
                    <a:lnTo>
                      <a:pt x="1660" y="1310"/>
                    </a:lnTo>
                    <a:lnTo>
                      <a:pt x="1660" y="1588"/>
                    </a:lnTo>
                    <a:lnTo>
                      <a:pt x="1169" y="1588"/>
                    </a:lnTo>
                    <a:lnTo>
                      <a:pt x="1169" y="1310"/>
                    </a:lnTo>
                    <a:close/>
                    <a:moveTo>
                      <a:pt x="1807" y="1310"/>
                    </a:moveTo>
                    <a:lnTo>
                      <a:pt x="2298" y="1310"/>
                    </a:lnTo>
                    <a:lnTo>
                      <a:pt x="2298" y="1588"/>
                    </a:lnTo>
                    <a:lnTo>
                      <a:pt x="1807" y="1588"/>
                    </a:lnTo>
                    <a:lnTo>
                      <a:pt x="1807" y="1310"/>
                    </a:lnTo>
                    <a:close/>
                    <a:moveTo>
                      <a:pt x="533" y="1734"/>
                    </a:moveTo>
                    <a:lnTo>
                      <a:pt x="1024" y="1734"/>
                    </a:lnTo>
                    <a:lnTo>
                      <a:pt x="1024" y="2010"/>
                    </a:lnTo>
                    <a:lnTo>
                      <a:pt x="533" y="2010"/>
                    </a:lnTo>
                    <a:lnTo>
                      <a:pt x="533" y="1734"/>
                    </a:lnTo>
                    <a:close/>
                    <a:moveTo>
                      <a:pt x="1169" y="1734"/>
                    </a:moveTo>
                    <a:lnTo>
                      <a:pt x="1660" y="1734"/>
                    </a:lnTo>
                    <a:lnTo>
                      <a:pt x="1660" y="2010"/>
                    </a:lnTo>
                    <a:lnTo>
                      <a:pt x="1169" y="2010"/>
                    </a:lnTo>
                    <a:lnTo>
                      <a:pt x="1169" y="1734"/>
                    </a:lnTo>
                    <a:close/>
                    <a:moveTo>
                      <a:pt x="1807" y="1734"/>
                    </a:moveTo>
                    <a:lnTo>
                      <a:pt x="2298" y="1734"/>
                    </a:lnTo>
                    <a:lnTo>
                      <a:pt x="2298" y="2010"/>
                    </a:lnTo>
                    <a:lnTo>
                      <a:pt x="1807" y="2010"/>
                    </a:lnTo>
                    <a:lnTo>
                      <a:pt x="1807" y="1734"/>
                    </a:lnTo>
                    <a:close/>
                    <a:moveTo>
                      <a:pt x="533" y="2157"/>
                    </a:moveTo>
                    <a:lnTo>
                      <a:pt x="1024" y="2157"/>
                    </a:lnTo>
                    <a:lnTo>
                      <a:pt x="1024" y="2435"/>
                    </a:lnTo>
                    <a:lnTo>
                      <a:pt x="533" y="2435"/>
                    </a:lnTo>
                    <a:lnTo>
                      <a:pt x="533" y="2157"/>
                    </a:lnTo>
                    <a:close/>
                    <a:moveTo>
                      <a:pt x="1169" y="2157"/>
                    </a:moveTo>
                    <a:lnTo>
                      <a:pt x="2298" y="2157"/>
                    </a:lnTo>
                    <a:lnTo>
                      <a:pt x="2298" y="2860"/>
                    </a:lnTo>
                    <a:lnTo>
                      <a:pt x="2223" y="2860"/>
                    </a:lnTo>
                    <a:lnTo>
                      <a:pt x="2223" y="2200"/>
                    </a:lnTo>
                    <a:lnTo>
                      <a:pt x="2008" y="2200"/>
                    </a:lnTo>
                    <a:lnTo>
                      <a:pt x="2008" y="2860"/>
                    </a:lnTo>
                    <a:lnTo>
                      <a:pt x="1850" y="2860"/>
                    </a:lnTo>
                    <a:lnTo>
                      <a:pt x="1850" y="2373"/>
                    </a:lnTo>
                    <a:lnTo>
                      <a:pt x="1636" y="2373"/>
                    </a:lnTo>
                    <a:lnTo>
                      <a:pt x="1636" y="2860"/>
                    </a:lnTo>
                    <a:lnTo>
                      <a:pt x="1169" y="2860"/>
                    </a:lnTo>
                    <a:lnTo>
                      <a:pt x="1169" y="2157"/>
                    </a:lnTo>
                    <a:close/>
                    <a:moveTo>
                      <a:pt x="533" y="2582"/>
                    </a:moveTo>
                    <a:lnTo>
                      <a:pt x="1024" y="2582"/>
                    </a:lnTo>
                    <a:lnTo>
                      <a:pt x="1024" y="2860"/>
                    </a:lnTo>
                    <a:lnTo>
                      <a:pt x="533" y="2860"/>
                    </a:lnTo>
                    <a:lnTo>
                      <a:pt x="533" y="2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71" name="Rectangle 6"/>
              <p:cNvSpPr>
                <a:spLocks noChangeArrowheads="1"/>
              </p:cNvSpPr>
              <p:nvPr/>
            </p:nvSpPr>
            <p:spPr bwMode="auto">
              <a:xfrm>
                <a:off x="1280" y="2570"/>
                <a:ext cx="214" cy="3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7" name="Group 86"/>
          <p:cNvGrpSpPr>
            <a:grpSpLocks noChangeAspect="1"/>
          </p:cNvGrpSpPr>
          <p:nvPr/>
        </p:nvGrpSpPr>
        <p:grpSpPr>
          <a:xfrm>
            <a:off x="4378608" y="4382876"/>
            <a:ext cx="899569" cy="914400"/>
            <a:chOff x="3806142" y="4161193"/>
            <a:chExt cx="959540" cy="959540"/>
          </a:xfrm>
        </p:grpSpPr>
        <p:sp>
          <p:nvSpPr>
            <p:cNvPr id="49" name="Oval 48"/>
            <p:cNvSpPr/>
            <p:nvPr/>
          </p:nvSpPr>
          <p:spPr>
            <a:xfrm>
              <a:off x="3806142" y="4161193"/>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73" name="Group 9"/>
            <p:cNvGrpSpPr>
              <a:grpSpLocks noChangeAspect="1"/>
            </p:cNvGrpSpPr>
            <p:nvPr/>
          </p:nvGrpSpPr>
          <p:grpSpPr bwMode="auto">
            <a:xfrm>
              <a:off x="4003553" y="4325316"/>
              <a:ext cx="564718" cy="563982"/>
              <a:chOff x="2" y="3"/>
              <a:chExt cx="4603" cy="4597"/>
            </a:xfrm>
            <a:solidFill>
              <a:schemeClr val="bg1"/>
            </a:solidFill>
          </p:grpSpPr>
          <p:sp>
            <p:nvSpPr>
              <p:cNvPr id="75" name="Freeform 10"/>
              <p:cNvSpPr>
                <a:spLocks noEditPoints="1"/>
              </p:cNvSpPr>
              <p:nvPr/>
            </p:nvSpPr>
            <p:spPr bwMode="auto">
              <a:xfrm>
                <a:off x="278" y="3"/>
                <a:ext cx="4050" cy="2114"/>
              </a:xfrm>
              <a:custGeom>
                <a:avLst/>
                <a:gdLst>
                  <a:gd name="T0" fmla="*/ 196 w 2154"/>
                  <a:gd name="T1" fmla="*/ 1126 h 1126"/>
                  <a:gd name="T2" fmla="*/ 392 w 2154"/>
                  <a:gd name="T3" fmla="*/ 930 h 1126"/>
                  <a:gd name="T4" fmla="*/ 377 w 2154"/>
                  <a:gd name="T5" fmla="*/ 856 h 1126"/>
                  <a:gd name="T6" fmla="*/ 683 w 2154"/>
                  <a:gd name="T7" fmla="*/ 560 h 1126"/>
                  <a:gd name="T8" fmla="*/ 783 w 2154"/>
                  <a:gd name="T9" fmla="*/ 588 h 1126"/>
                  <a:gd name="T10" fmla="*/ 919 w 2154"/>
                  <a:gd name="T11" fmla="*/ 533 h 1126"/>
                  <a:gd name="T12" fmla="*/ 1175 w 2154"/>
                  <a:gd name="T13" fmla="*/ 637 h 1126"/>
                  <a:gd name="T14" fmla="*/ 1371 w 2154"/>
                  <a:gd name="T15" fmla="*/ 832 h 1126"/>
                  <a:gd name="T16" fmla="*/ 1567 w 2154"/>
                  <a:gd name="T17" fmla="*/ 636 h 1126"/>
                  <a:gd name="T18" fmla="*/ 1559 w 2154"/>
                  <a:gd name="T19" fmla="*/ 581 h 1126"/>
                  <a:gd name="T20" fmla="*/ 1841 w 2154"/>
                  <a:gd name="T21" fmla="*/ 353 h 1126"/>
                  <a:gd name="T22" fmla="*/ 1958 w 2154"/>
                  <a:gd name="T23" fmla="*/ 392 h 1126"/>
                  <a:gd name="T24" fmla="*/ 2154 w 2154"/>
                  <a:gd name="T25" fmla="*/ 196 h 1126"/>
                  <a:gd name="T26" fmla="*/ 1958 w 2154"/>
                  <a:gd name="T27" fmla="*/ 0 h 1126"/>
                  <a:gd name="T28" fmla="*/ 1762 w 2154"/>
                  <a:gd name="T29" fmla="*/ 196 h 1126"/>
                  <a:gd name="T30" fmla="*/ 1765 w 2154"/>
                  <a:gd name="T31" fmla="*/ 226 h 1126"/>
                  <a:gd name="T32" fmla="*/ 1468 w 2154"/>
                  <a:gd name="T33" fmla="*/ 466 h 1126"/>
                  <a:gd name="T34" fmla="*/ 1371 w 2154"/>
                  <a:gd name="T35" fmla="*/ 441 h 1126"/>
                  <a:gd name="T36" fmla="*/ 1230 w 2154"/>
                  <a:gd name="T37" fmla="*/ 501 h 1126"/>
                  <a:gd name="T38" fmla="*/ 979 w 2154"/>
                  <a:gd name="T39" fmla="*/ 399 h 1126"/>
                  <a:gd name="T40" fmla="*/ 979 w 2154"/>
                  <a:gd name="T41" fmla="*/ 392 h 1126"/>
                  <a:gd name="T42" fmla="*/ 783 w 2154"/>
                  <a:gd name="T43" fmla="*/ 196 h 1126"/>
                  <a:gd name="T44" fmla="*/ 587 w 2154"/>
                  <a:gd name="T45" fmla="*/ 392 h 1126"/>
                  <a:gd name="T46" fmla="*/ 594 w 2154"/>
                  <a:gd name="T47" fmla="*/ 442 h 1126"/>
                  <a:gd name="T48" fmla="*/ 274 w 2154"/>
                  <a:gd name="T49" fmla="*/ 751 h 1126"/>
                  <a:gd name="T50" fmla="*/ 196 w 2154"/>
                  <a:gd name="T51" fmla="*/ 734 h 1126"/>
                  <a:gd name="T52" fmla="*/ 0 w 2154"/>
                  <a:gd name="T53" fmla="*/ 930 h 1126"/>
                  <a:gd name="T54" fmla="*/ 196 w 2154"/>
                  <a:gd name="T55" fmla="*/ 1126 h 1126"/>
                  <a:gd name="T56" fmla="*/ 1958 w 2154"/>
                  <a:gd name="T57" fmla="*/ 98 h 1126"/>
                  <a:gd name="T58" fmla="*/ 2056 w 2154"/>
                  <a:gd name="T59" fmla="*/ 196 h 1126"/>
                  <a:gd name="T60" fmla="*/ 1958 w 2154"/>
                  <a:gd name="T61" fmla="*/ 294 h 1126"/>
                  <a:gd name="T62" fmla="*/ 1860 w 2154"/>
                  <a:gd name="T63" fmla="*/ 196 h 1126"/>
                  <a:gd name="T64" fmla="*/ 1958 w 2154"/>
                  <a:gd name="T65" fmla="*/ 98 h 1126"/>
                  <a:gd name="T66" fmla="*/ 1371 w 2154"/>
                  <a:gd name="T67" fmla="*/ 539 h 1126"/>
                  <a:gd name="T68" fmla="*/ 1469 w 2154"/>
                  <a:gd name="T69" fmla="*/ 636 h 1126"/>
                  <a:gd name="T70" fmla="*/ 1371 w 2154"/>
                  <a:gd name="T71" fmla="*/ 734 h 1126"/>
                  <a:gd name="T72" fmla="*/ 1273 w 2154"/>
                  <a:gd name="T73" fmla="*/ 636 h 1126"/>
                  <a:gd name="T74" fmla="*/ 1371 w 2154"/>
                  <a:gd name="T75" fmla="*/ 539 h 1126"/>
                  <a:gd name="T76" fmla="*/ 783 w 2154"/>
                  <a:gd name="T77" fmla="*/ 294 h 1126"/>
                  <a:gd name="T78" fmla="*/ 881 w 2154"/>
                  <a:gd name="T79" fmla="*/ 392 h 1126"/>
                  <a:gd name="T80" fmla="*/ 783 w 2154"/>
                  <a:gd name="T81" fmla="*/ 490 h 1126"/>
                  <a:gd name="T82" fmla="*/ 685 w 2154"/>
                  <a:gd name="T83" fmla="*/ 392 h 1126"/>
                  <a:gd name="T84" fmla="*/ 783 w 2154"/>
                  <a:gd name="T85" fmla="*/ 294 h 1126"/>
                  <a:gd name="T86" fmla="*/ 196 w 2154"/>
                  <a:gd name="T87" fmla="*/ 832 h 1126"/>
                  <a:gd name="T88" fmla="*/ 294 w 2154"/>
                  <a:gd name="T89" fmla="*/ 930 h 1126"/>
                  <a:gd name="T90" fmla="*/ 196 w 2154"/>
                  <a:gd name="T91" fmla="*/ 1028 h 1126"/>
                  <a:gd name="T92" fmla="*/ 98 w 2154"/>
                  <a:gd name="T93" fmla="*/ 930 h 1126"/>
                  <a:gd name="T94" fmla="*/ 196 w 2154"/>
                  <a:gd name="T95" fmla="*/ 83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4" h="1126">
                    <a:moveTo>
                      <a:pt x="196" y="1126"/>
                    </a:moveTo>
                    <a:cubicBezTo>
                      <a:pt x="304" y="1126"/>
                      <a:pt x="392" y="1038"/>
                      <a:pt x="392" y="930"/>
                    </a:cubicBezTo>
                    <a:cubicBezTo>
                      <a:pt x="392" y="904"/>
                      <a:pt x="386" y="879"/>
                      <a:pt x="377" y="856"/>
                    </a:cubicBezTo>
                    <a:cubicBezTo>
                      <a:pt x="683" y="560"/>
                      <a:pt x="683" y="560"/>
                      <a:pt x="683" y="560"/>
                    </a:cubicBezTo>
                    <a:cubicBezTo>
                      <a:pt x="713" y="578"/>
                      <a:pt x="747" y="588"/>
                      <a:pt x="783" y="588"/>
                    </a:cubicBezTo>
                    <a:cubicBezTo>
                      <a:pt x="836" y="588"/>
                      <a:pt x="883" y="567"/>
                      <a:pt x="919" y="533"/>
                    </a:cubicBezTo>
                    <a:cubicBezTo>
                      <a:pt x="1175" y="637"/>
                      <a:pt x="1175" y="637"/>
                      <a:pt x="1175" y="637"/>
                    </a:cubicBezTo>
                    <a:cubicBezTo>
                      <a:pt x="1175" y="745"/>
                      <a:pt x="1263" y="832"/>
                      <a:pt x="1371" y="832"/>
                    </a:cubicBezTo>
                    <a:cubicBezTo>
                      <a:pt x="1479" y="832"/>
                      <a:pt x="1567" y="745"/>
                      <a:pt x="1567" y="636"/>
                    </a:cubicBezTo>
                    <a:cubicBezTo>
                      <a:pt x="1567" y="617"/>
                      <a:pt x="1564" y="599"/>
                      <a:pt x="1559" y="581"/>
                    </a:cubicBezTo>
                    <a:cubicBezTo>
                      <a:pt x="1841" y="353"/>
                      <a:pt x="1841" y="353"/>
                      <a:pt x="1841" y="353"/>
                    </a:cubicBezTo>
                    <a:cubicBezTo>
                      <a:pt x="1874" y="377"/>
                      <a:pt x="1914" y="392"/>
                      <a:pt x="1958" y="392"/>
                    </a:cubicBezTo>
                    <a:cubicBezTo>
                      <a:pt x="2066" y="392"/>
                      <a:pt x="2154" y="304"/>
                      <a:pt x="2154" y="196"/>
                    </a:cubicBezTo>
                    <a:cubicBezTo>
                      <a:pt x="2154" y="88"/>
                      <a:pt x="2066" y="0"/>
                      <a:pt x="1958" y="0"/>
                    </a:cubicBezTo>
                    <a:cubicBezTo>
                      <a:pt x="1850" y="0"/>
                      <a:pt x="1762" y="88"/>
                      <a:pt x="1762" y="196"/>
                    </a:cubicBezTo>
                    <a:cubicBezTo>
                      <a:pt x="1762" y="206"/>
                      <a:pt x="1763" y="216"/>
                      <a:pt x="1765" y="226"/>
                    </a:cubicBezTo>
                    <a:cubicBezTo>
                      <a:pt x="1468" y="466"/>
                      <a:pt x="1468" y="466"/>
                      <a:pt x="1468" y="466"/>
                    </a:cubicBezTo>
                    <a:cubicBezTo>
                      <a:pt x="1439" y="450"/>
                      <a:pt x="1406" y="441"/>
                      <a:pt x="1371" y="441"/>
                    </a:cubicBezTo>
                    <a:cubicBezTo>
                      <a:pt x="1315" y="441"/>
                      <a:pt x="1265" y="464"/>
                      <a:pt x="1230" y="501"/>
                    </a:cubicBezTo>
                    <a:cubicBezTo>
                      <a:pt x="979" y="399"/>
                      <a:pt x="979" y="399"/>
                      <a:pt x="979" y="399"/>
                    </a:cubicBezTo>
                    <a:cubicBezTo>
                      <a:pt x="979" y="397"/>
                      <a:pt x="979" y="394"/>
                      <a:pt x="979" y="392"/>
                    </a:cubicBezTo>
                    <a:cubicBezTo>
                      <a:pt x="979" y="284"/>
                      <a:pt x="891" y="196"/>
                      <a:pt x="783" y="196"/>
                    </a:cubicBezTo>
                    <a:cubicBezTo>
                      <a:pt x="675" y="196"/>
                      <a:pt x="587" y="284"/>
                      <a:pt x="587" y="392"/>
                    </a:cubicBezTo>
                    <a:cubicBezTo>
                      <a:pt x="587" y="409"/>
                      <a:pt x="590" y="426"/>
                      <a:pt x="594" y="442"/>
                    </a:cubicBezTo>
                    <a:cubicBezTo>
                      <a:pt x="274" y="751"/>
                      <a:pt x="274" y="751"/>
                      <a:pt x="274" y="751"/>
                    </a:cubicBezTo>
                    <a:cubicBezTo>
                      <a:pt x="250" y="740"/>
                      <a:pt x="224" y="734"/>
                      <a:pt x="196" y="734"/>
                    </a:cubicBezTo>
                    <a:cubicBezTo>
                      <a:pt x="88" y="734"/>
                      <a:pt x="0" y="822"/>
                      <a:pt x="0" y="930"/>
                    </a:cubicBezTo>
                    <a:cubicBezTo>
                      <a:pt x="0" y="1038"/>
                      <a:pt x="88" y="1126"/>
                      <a:pt x="196" y="1126"/>
                    </a:cubicBezTo>
                    <a:close/>
                    <a:moveTo>
                      <a:pt x="1958" y="98"/>
                    </a:moveTo>
                    <a:cubicBezTo>
                      <a:pt x="2012" y="98"/>
                      <a:pt x="2056" y="142"/>
                      <a:pt x="2056" y="196"/>
                    </a:cubicBezTo>
                    <a:cubicBezTo>
                      <a:pt x="2056" y="250"/>
                      <a:pt x="2012" y="294"/>
                      <a:pt x="1958" y="294"/>
                    </a:cubicBezTo>
                    <a:cubicBezTo>
                      <a:pt x="1904" y="294"/>
                      <a:pt x="1860" y="250"/>
                      <a:pt x="1860" y="196"/>
                    </a:cubicBezTo>
                    <a:cubicBezTo>
                      <a:pt x="1860" y="142"/>
                      <a:pt x="1904" y="98"/>
                      <a:pt x="1958" y="98"/>
                    </a:cubicBezTo>
                    <a:close/>
                    <a:moveTo>
                      <a:pt x="1371" y="539"/>
                    </a:moveTo>
                    <a:cubicBezTo>
                      <a:pt x="1425" y="539"/>
                      <a:pt x="1469" y="582"/>
                      <a:pt x="1469" y="636"/>
                    </a:cubicBezTo>
                    <a:cubicBezTo>
                      <a:pt x="1469" y="691"/>
                      <a:pt x="1425" y="734"/>
                      <a:pt x="1371" y="734"/>
                    </a:cubicBezTo>
                    <a:cubicBezTo>
                      <a:pt x="1317" y="734"/>
                      <a:pt x="1273" y="691"/>
                      <a:pt x="1273" y="636"/>
                    </a:cubicBezTo>
                    <a:cubicBezTo>
                      <a:pt x="1273" y="582"/>
                      <a:pt x="1317" y="539"/>
                      <a:pt x="1371" y="539"/>
                    </a:cubicBezTo>
                    <a:close/>
                    <a:moveTo>
                      <a:pt x="783" y="294"/>
                    </a:moveTo>
                    <a:cubicBezTo>
                      <a:pt x="837" y="294"/>
                      <a:pt x="881" y="338"/>
                      <a:pt x="881" y="392"/>
                    </a:cubicBezTo>
                    <a:cubicBezTo>
                      <a:pt x="881" y="446"/>
                      <a:pt x="837" y="490"/>
                      <a:pt x="783" y="490"/>
                    </a:cubicBezTo>
                    <a:cubicBezTo>
                      <a:pt x="729" y="490"/>
                      <a:pt x="685" y="446"/>
                      <a:pt x="685" y="392"/>
                    </a:cubicBezTo>
                    <a:cubicBezTo>
                      <a:pt x="685" y="338"/>
                      <a:pt x="729" y="294"/>
                      <a:pt x="783" y="294"/>
                    </a:cubicBezTo>
                    <a:close/>
                    <a:moveTo>
                      <a:pt x="196" y="832"/>
                    </a:moveTo>
                    <a:cubicBezTo>
                      <a:pt x="250" y="832"/>
                      <a:pt x="294" y="876"/>
                      <a:pt x="294" y="930"/>
                    </a:cubicBezTo>
                    <a:cubicBezTo>
                      <a:pt x="294" y="984"/>
                      <a:pt x="250" y="1028"/>
                      <a:pt x="196" y="1028"/>
                    </a:cubicBezTo>
                    <a:cubicBezTo>
                      <a:pt x="142" y="1028"/>
                      <a:pt x="98" y="984"/>
                      <a:pt x="98" y="930"/>
                    </a:cubicBezTo>
                    <a:cubicBezTo>
                      <a:pt x="98" y="876"/>
                      <a:pt x="142" y="832"/>
                      <a:pt x="196" y="8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76" name="Freeform 11"/>
              <p:cNvSpPr>
                <a:spLocks noEditPoints="1"/>
              </p:cNvSpPr>
              <p:nvPr/>
            </p:nvSpPr>
            <p:spPr bwMode="auto">
              <a:xfrm>
                <a:off x="2" y="1428"/>
                <a:ext cx="4603" cy="3172"/>
              </a:xfrm>
              <a:custGeom>
                <a:avLst/>
                <a:gdLst>
                  <a:gd name="T0" fmla="*/ 2387 w 2448"/>
                  <a:gd name="T1" fmla="*/ 1567 h 1689"/>
                  <a:gd name="T2" fmla="*/ 2301 w 2448"/>
                  <a:gd name="T3" fmla="*/ 1567 h 1689"/>
                  <a:gd name="T4" fmla="*/ 2301 w 2448"/>
                  <a:gd name="T5" fmla="*/ 77 h 1689"/>
                  <a:gd name="T6" fmla="*/ 2224 w 2448"/>
                  <a:gd name="T7" fmla="*/ 0 h 1689"/>
                  <a:gd name="T8" fmla="*/ 1987 w 2448"/>
                  <a:gd name="T9" fmla="*/ 0 h 1689"/>
                  <a:gd name="T10" fmla="*/ 1909 w 2448"/>
                  <a:gd name="T11" fmla="*/ 77 h 1689"/>
                  <a:gd name="T12" fmla="*/ 1909 w 2448"/>
                  <a:gd name="T13" fmla="*/ 1567 h 1689"/>
                  <a:gd name="T14" fmla="*/ 1714 w 2448"/>
                  <a:gd name="T15" fmla="*/ 1567 h 1689"/>
                  <a:gd name="T16" fmla="*/ 1714 w 2448"/>
                  <a:gd name="T17" fmla="*/ 616 h 1689"/>
                  <a:gd name="T18" fmla="*/ 1636 w 2448"/>
                  <a:gd name="T19" fmla="*/ 538 h 1689"/>
                  <a:gd name="T20" fmla="*/ 1399 w 2448"/>
                  <a:gd name="T21" fmla="*/ 538 h 1689"/>
                  <a:gd name="T22" fmla="*/ 1322 w 2448"/>
                  <a:gd name="T23" fmla="*/ 616 h 1689"/>
                  <a:gd name="T24" fmla="*/ 1322 w 2448"/>
                  <a:gd name="T25" fmla="*/ 1567 h 1689"/>
                  <a:gd name="T26" fmla="*/ 1126 w 2448"/>
                  <a:gd name="T27" fmla="*/ 1567 h 1689"/>
                  <a:gd name="T28" fmla="*/ 1126 w 2448"/>
                  <a:gd name="T29" fmla="*/ 371 h 1689"/>
                  <a:gd name="T30" fmla="*/ 1049 w 2448"/>
                  <a:gd name="T31" fmla="*/ 294 h 1689"/>
                  <a:gd name="T32" fmla="*/ 812 w 2448"/>
                  <a:gd name="T33" fmla="*/ 294 h 1689"/>
                  <a:gd name="T34" fmla="*/ 734 w 2448"/>
                  <a:gd name="T35" fmla="*/ 371 h 1689"/>
                  <a:gd name="T36" fmla="*/ 734 w 2448"/>
                  <a:gd name="T37" fmla="*/ 1567 h 1689"/>
                  <a:gd name="T38" fmla="*/ 539 w 2448"/>
                  <a:gd name="T39" fmla="*/ 1567 h 1689"/>
                  <a:gd name="T40" fmla="*/ 539 w 2448"/>
                  <a:gd name="T41" fmla="*/ 861 h 1689"/>
                  <a:gd name="T42" fmla="*/ 461 w 2448"/>
                  <a:gd name="T43" fmla="*/ 783 h 1689"/>
                  <a:gd name="T44" fmla="*/ 224 w 2448"/>
                  <a:gd name="T45" fmla="*/ 783 h 1689"/>
                  <a:gd name="T46" fmla="*/ 147 w 2448"/>
                  <a:gd name="T47" fmla="*/ 861 h 1689"/>
                  <a:gd name="T48" fmla="*/ 147 w 2448"/>
                  <a:gd name="T49" fmla="*/ 1567 h 1689"/>
                  <a:gd name="T50" fmla="*/ 61 w 2448"/>
                  <a:gd name="T51" fmla="*/ 1567 h 1689"/>
                  <a:gd name="T52" fmla="*/ 0 w 2448"/>
                  <a:gd name="T53" fmla="*/ 1628 h 1689"/>
                  <a:gd name="T54" fmla="*/ 61 w 2448"/>
                  <a:gd name="T55" fmla="*/ 1689 h 1689"/>
                  <a:gd name="T56" fmla="*/ 2387 w 2448"/>
                  <a:gd name="T57" fmla="*/ 1689 h 1689"/>
                  <a:gd name="T58" fmla="*/ 2448 w 2448"/>
                  <a:gd name="T59" fmla="*/ 1628 h 1689"/>
                  <a:gd name="T60" fmla="*/ 2387 w 2448"/>
                  <a:gd name="T61" fmla="*/ 1567 h 1689"/>
                  <a:gd name="T62" fmla="*/ 441 w 2448"/>
                  <a:gd name="T63" fmla="*/ 1567 h 1689"/>
                  <a:gd name="T64" fmla="*/ 245 w 2448"/>
                  <a:gd name="T65" fmla="*/ 1567 h 1689"/>
                  <a:gd name="T66" fmla="*/ 245 w 2448"/>
                  <a:gd name="T67" fmla="*/ 881 h 1689"/>
                  <a:gd name="T68" fmla="*/ 441 w 2448"/>
                  <a:gd name="T69" fmla="*/ 881 h 1689"/>
                  <a:gd name="T70" fmla="*/ 441 w 2448"/>
                  <a:gd name="T71" fmla="*/ 1567 h 1689"/>
                  <a:gd name="T72" fmla="*/ 1028 w 2448"/>
                  <a:gd name="T73" fmla="*/ 1567 h 1689"/>
                  <a:gd name="T74" fmla="*/ 832 w 2448"/>
                  <a:gd name="T75" fmla="*/ 1567 h 1689"/>
                  <a:gd name="T76" fmla="*/ 832 w 2448"/>
                  <a:gd name="T77" fmla="*/ 392 h 1689"/>
                  <a:gd name="T78" fmla="*/ 1028 w 2448"/>
                  <a:gd name="T79" fmla="*/ 392 h 1689"/>
                  <a:gd name="T80" fmla="*/ 1028 w 2448"/>
                  <a:gd name="T81" fmla="*/ 1567 h 1689"/>
                  <a:gd name="T82" fmla="*/ 1616 w 2448"/>
                  <a:gd name="T83" fmla="*/ 1567 h 1689"/>
                  <a:gd name="T84" fmla="*/ 1420 w 2448"/>
                  <a:gd name="T85" fmla="*/ 1567 h 1689"/>
                  <a:gd name="T86" fmla="*/ 1420 w 2448"/>
                  <a:gd name="T87" fmla="*/ 636 h 1689"/>
                  <a:gd name="T88" fmla="*/ 1616 w 2448"/>
                  <a:gd name="T89" fmla="*/ 636 h 1689"/>
                  <a:gd name="T90" fmla="*/ 1616 w 2448"/>
                  <a:gd name="T91" fmla="*/ 1567 h 1689"/>
                  <a:gd name="T92" fmla="*/ 2203 w 2448"/>
                  <a:gd name="T93" fmla="*/ 1567 h 1689"/>
                  <a:gd name="T94" fmla="*/ 2007 w 2448"/>
                  <a:gd name="T95" fmla="*/ 1567 h 1689"/>
                  <a:gd name="T96" fmla="*/ 2007 w 2448"/>
                  <a:gd name="T97" fmla="*/ 98 h 1689"/>
                  <a:gd name="T98" fmla="*/ 2203 w 2448"/>
                  <a:gd name="T99" fmla="*/ 98 h 1689"/>
                  <a:gd name="T100" fmla="*/ 2203 w 2448"/>
                  <a:gd name="T101" fmla="*/ 1567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48" h="1689">
                    <a:moveTo>
                      <a:pt x="2387" y="1567"/>
                    </a:moveTo>
                    <a:cubicBezTo>
                      <a:pt x="2301" y="1567"/>
                      <a:pt x="2301" y="1567"/>
                      <a:pt x="2301" y="1567"/>
                    </a:cubicBezTo>
                    <a:cubicBezTo>
                      <a:pt x="2301" y="77"/>
                      <a:pt x="2301" y="77"/>
                      <a:pt x="2301" y="77"/>
                    </a:cubicBezTo>
                    <a:cubicBezTo>
                      <a:pt x="2301" y="35"/>
                      <a:pt x="2266" y="0"/>
                      <a:pt x="2224" y="0"/>
                    </a:cubicBezTo>
                    <a:cubicBezTo>
                      <a:pt x="1987" y="0"/>
                      <a:pt x="1987" y="0"/>
                      <a:pt x="1987" y="0"/>
                    </a:cubicBezTo>
                    <a:cubicBezTo>
                      <a:pt x="1944" y="0"/>
                      <a:pt x="1909" y="35"/>
                      <a:pt x="1909" y="77"/>
                    </a:cubicBezTo>
                    <a:cubicBezTo>
                      <a:pt x="1909" y="1567"/>
                      <a:pt x="1909" y="1567"/>
                      <a:pt x="1909" y="1567"/>
                    </a:cubicBezTo>
                    <a:cubicBezTo>
                      <a:pt x="1714" y="1567"/>
                      <a:pt x="1714" y="1567"/>
                      <a:pt x="1714" y="1567"/>
                    </a:cubicBezTo>
                    <a:cubicBezTo>
                      <a:pt x="1714" y="616"/>
                      <a:pt x="1714" y="616"/>
                      <a:pt x="1714" y="616"/>
                    </a:cubicBezTo>
                    <a:cubicBezTo>
                      <a:pt x="1714" y="573"/>
                      <a:pt x="1679" y="538"/>
                      <a:pt x="1636" y="538"/>
                    </a:cubicBezTo>
                    <a:cubicBezTo>
                      <a:pt x="1399" y="538"/>
                      <a:pt x="1399" y="538"/>
                      <a:pt x="1399" y="538"/>
                    </a:cubicBezTo>
                    <a:cubicBezTo>
                      <a:pt x="1357" y="538"/>
                      <a:pt x="1322" y="573"/>
                      <a:pt x="1322" y="616"/>
                    </a:cubicBezTo>
                    <a:cubicBezTo>
                      <a:pt x="1322" y="1567"/>
                      <a:pt x="1322" y="1567"/>
                      <a:pt x="1322" y="1567"/>
                    </a:cubicBezTo>
                    <a:cubicBezTo>
                      <a:pt x="1126" y="1567"/>
                      <a:pt x="1126" y="1567"/>
                      <a:pt x="1126" y="1567"/>
                    </a:cubicBezTo>
                    <a:cubicBezTo>
                      <a:pt x="1126" y="371"/>
                      <a:pt x="1126" y="371"/>
                      <a:pt x="1126" y="371"/>
                    </a:cubicBezTo>
                    <a:cubicBezTo>
                      <a:pt x="1126" y="328"/>
                      <a:pt x="1091" y="294"/>
                      <a:pt x="1049" y="294"/>
                    </a:cubicBezTo>
                    <a:cubicBezTo>
                      <a:pt x="812" y="294"/>
                      <a:pt x="812" y="294"/>
                      <a:pt x="812" y="294"/>
                    </a:cubicBezTo>
                    <a:cubicBezTo>
                      <a:pt x="769" y="294"/>
                      <a:pt x="734" y="328"/>
                      <a:pt x="734" y="371"/>
                    </a:cubicBezTo>
                    <a:cubicBezTo>
                      <a:pt x="734" y="1567"/>
                      <a:pt x="734" y="1567"/>
                      <a:pt x="734" y="1567"/>
                    </a:cubicBezTo>
                    <a:cubicBezTo>
                      <a:pt x="539" y="1567"/>
                      <a:pt x="539" y="1567"/>
                      <a:pt x="539" y="1567"/>
                    </a:cubicBezTo>
                    <a:cubicBezTo>
                      <a:pt x="539" y="861"/>
                      <a:pt x="539" y="861"/>
                      <a:pt x="539" y="861"/>
                    </a:cubicBezTo>
                    <a:cubicBezTo>
                      <a:pt x="539" y="818"/>
                      <a:pt x="504" y="783"/>
                      <a:pt x="461" y="783"/>
                    </a:cubicBezTo>
                    <a:cubicBezTo>
                      <a:pt x="224" y="783"/>
                      <a:pt x="224" y="783"/>
                      <a:pt x="224" y="783"/>
                    </a:cubicBezTo>
                    <a:cubicBezTo>
                      <a:pt x="182" y="783"/>
                      <a:pt x="147" y="818"/>
                      <a:pt x="147" y="861"/>
                    </a:cubicBezTo>
                    <a:cubicBezTo>
                      <a:pt x="147" y="1567"/>
                      <a:pt x="147" y="1567"/>
                      <a:pt x="147" y="1567"/>
                    </a:cubicBezTo>
                    <a:cubicBezTo>
                      <a:pt x="61" y="1567"/>
                      <a:pt x="61" y="1567"/>
                      <a:pt x="61" y="1567"/>
                    </a:cubicBezTo>
                    <a:cubicBezTo>
                      <a:pt x="27" y="1567"/>
                      <a:pt x="0" y="1594"/>
                      <a:pt x="0" y="1628"/>
                    </a:cubicBezTo>
                    <a:cubicBezTo>
                      <a:pt x="0" y="1662"/>
                      <a:pt x="27" y="1689"/>
                      <a:pt x="61" y="1689"/>
                    </a:cubicBezTo>
                    <a:cubicBezTo>
                      <a:pt x="2387" y="1689"/>
                      <a:pt x="2387" y="1689"/>
                      <a:pt x="2387" y="1689"/>
                    </a:cubicBezTo>
                    <a:cubicBezTo>
                      <a:pt x="2421" y="1689"/>
                      <a:pt x="2448" y="1662"/>
                      <a:pt x="2448" y="1628"/>
                    </a:cubicBezTo>
                    <a:cubicBezTo>
                      <a:pt x="2448" y="1594"/>
                      <a:pt x="2421" y="1567"/>
                      <a:pt x="2387" y="1567"/>
                    </a:cubicBezTo>
                    <a:close/>
                    <a:moveTo>
                      <a:pt x="441" y="1567"/>
                    </a:moveTo>
                    <a:cubicBezTo>
                      <a:pt x="245" y="1567"/>
                      <a:pt x="245" y="1567"/>
                      <a:pt x="245" y="1567"/>
                    </a:cubicBezTo>
                    <a:cubicBezTo>
                      <a:pt x="245" y="881"/>
                      <a:pt x="245" y="881"/>
                      <a:pt x="245" y="881"/>
                    </a:cubicBezTo>
                    <a:cubicBezTo>
                      <a:pt x="441" y="881"/>
                      <a:pt x="441" y="881"/>
                      <a:pt x="441" y="881"/>
                    </a:cubicBezTo>
                    <a:lnTo>
                      <a:pt x="441" y="1567"/>
                    </a:lnTo>
                    <a:close/>
                    <a:moveTo>
                      <a:pt x="1028" y="1567"/>
                    </a:moveTo>
                    <a:cubicBezTo>
                      <a:pt x="832" y="1567"/>
                      <a:pt x="832" y="1567"/>
                      <a:pt x="832" y="1567"/>
                    </a:cubicBezTo>
                    <a:cubicBezTo>
                      <a:pt x="832" y="392"/>
                      <a:pt x="832" y="392"/>
                      <a:pt x="832" y="392"/>
                    </a:cubicBezTo>
                    <a:cubicBezTo>
                      <a:pt x="1028" y="392"/>
                      <a:pt x="1028" y="392"/>
                      <a:pt x="1028" y="392"/>
                    </a:cubicBezTo>
                    <a:lnTo>
                      <a:pt x="1028" y="1567"/>
                    </a:lnTo>
                    <a:close/>
                    <a:moveTo>
                      <a:pt x="1616" y="1567"/>
                    </a:moveTo>
                    <a:cubicBezTo>
                      <a:pt x="1420" y="1567"/>
                      <a:pt x="1420" y="1567"/>
                      <a:pt x="1420" y="1567"/>
                    </a:cubicBezTo>
                    <a:cubicBezTo>
                      <a:pt x="1420" y="636"/>
                      <a:pt x="1420" y="636"/>
                      <a:pt x="1420" y="636"/>
                    </a:cubicBezTo>
                    <a:cubicBezTo>
                      <a:pt x="1616" y="636"/>
                      <a:pt x="1616" y="636"/>
                      <a:pt x="1616" y="636"/>
                    </a:cubicBezTo>
                    <a:lnTo>
                      <a:pt x="1616" y="1567"/>
                    </a:lnTo>
                    <a:close/>
                    <a:moveTo>
                      <a:pt x="2203" y="1567"/>
                    </a:moveTo>
                    <a:cubicBezTo>
                      <a:pt x="2007" y="1567"/>
                      <a:pt x="2007" y="1567"/>
                      <a:pt x="2007" y="1567"/>
                    </a:cubicBezTo>
                    <a:cubicBezTo>
                      <a:pt x="2007" y="98"/>
                      <a:pt x="2007" y="98"/>
                      <a:pt x="2007" y="98"/>
                    </a:cubicBezTo>
                    <a:cubicBezTo>
                      <a:pt x="2203" y="98"/>
                      <a:pt x="2203" y="98"/>
                      <a:pt x="2203" y="98"/>
                    </a:cubicBezTo>
                    <a:lnTo>
                      <a:pt x="2203" y="15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4" name="Group 83"/>
          <p:cNvGrpSpPr>
            <a:grpSpLocks noChangeAspect="1"/>
          </p:cNvGrpSpPr>
          <p:nvPr/>
        </p:nvGrpSpPr>
        <p:grpSpPr>
          <a:xfrm>
            <a:off x="3582065" y="2456428"/>
            <a:ext cx="899569" cy="914400"/>
            <a:chOff x="2744085" y="2132238"/>
            <a:chExt cx="959540" cy="959540"/>
          </a:xfrm>
        </p:grpSpPr>
        <p:sp>
          <p:nvSpPr>
            <p:cNvPr id="46" name="Oval 45"/>
            <p:cNvSpPr/>
            <p:nvPr/>
          </p:nvSpPr>
          <p:spPr>
            <a:xfrm>
              <a:off x="2744085" y="2132238"/>
              <a:ext cx="959540" cy="959540"/>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78" name="Group 14"/>
            <p:cNvGrpSpPr>
              <a:grpSpLocks noChangeAspect="1"/>
            </p:cNvGrpSpPr>
            <p:nvPr/>
          </p:nvGrpSpPr>
          <p:grpSpPr bwMode="auto">
            <a:xfrm>
              <a:off x="2935639" y="2339846"/>
              <a:ext cx="597160" cy="596900"/>
              <a:chOff x="1" y="-1"/>
              <a:chExt cx="4603" cy="4601"/>
            </a:xfrm>
            <a:solidFill>
              <a:schemeClr val="bg1"/>
            </a:solidFill>
          </p:grpSpPr>
          <p:sp>
            <p:nvSpPr>
              <p:cNvPr id="80" name="Freeform 15"/>
              <p:cNvSpPr>
                <a:spLocks/>
              </p:cNvSpPr>
              <p:nvPr/>
            </p:nvSpPr>
            <p:spPr bwMode="auto">
              <a:xfrm>
                <a:off x="334" y="-1"/>
                <a:ext cx="3836" cy="4601"/>
              </a:xfrm>
              <a:custGeom>
                <a:avLst/>
                <a:gdLst>
                  <a:gd name="T0" fmla="*/ 1035 w 2040"/>
                  <a:gd name="T1" fmla="*/ 2450 h 2450"/>
                  <a:gd name="T2" fmla="*/ 985 w 2040"/>
                  <a:gd name="T3" fmla="*/ 2404 h 2450"/>
                  <a:gd name="T4" fmla="*/ 853 w 2040"/>
                  <a:gd name="T5" fmla="*/ 1033 h 2450"/>
                  <a:gd name="T6" fmla="*/ 766 w 2040"/>
                  <a:gd name="T7" fmla="*/ 1703 h 2450"/>
                  <a:gd name="T8" fmla="*/ 717 w 2040"/>
                  <a:gd name="T9" fmla="*/ 1747 h 2450"/>
                  <a:gd name="T10" fmla="*/ 665 w 2040"/>
                  <a:gd name="T11" fmla="*/ 1706 h 2450"/>
                  <a:gd name="T12" fmla="*/ 545 w 2040"/>
                  <a:gd name="T13" fmla="*/ 1065 h 2450"/>
                  <a:gd name="T14" fmla="*/ 480 w 2040"/>
                  <a:gd name="T15" fmla="*/ 1233 h 2450"/>
                  <a:gd name="T16" fmla="*/ 432 w 2040"/>
                  <a:gd name="T17" fmla="*/ 1266 h 2450"/>
                  <a:gd name="T18" fmla="*/ 51 w 2040"/>
                  <a:gd name="T19" fmla="*/ 1266 h 2450"/>
                  <a:gd name="T20" fmla="*/ 0 w 2040"/>
                  <a:gd name="T21" fmla="*/ 1215 h 2450"/>
                  <a:gd name="T22" fmla="*/ 51 w 2040"/>
                  <a:gd name="T23" fmla="*/ 1164 h 2450"/>
                  <a:gd name="T24" fmla="*/ 397 w 2040"/>
                  <a:gd name="T25" fmla="*/ 1164 h 2450"/>
                  <a:gd name="T26" fmla="*/ 514 w 2040"/>
                  <a:gd name="T27" fmla="*/ 862 h 2450"/>
                  <a:gd name="T28" fmla="*/ 566 w 2040"/>
                  <a:gd name="T29" fmla="*/ 829 h 2450"/>
                  <a:gd name="T30" fmla="*/ 612 w 2040"/>
                  <a:gd name="T31" fmla="*/ 871 h 2450"/>
                  <a:gd name="T32" fmla="*/ 706 w 2040"/>
                  <a:gd name="T33" fmla="*/ 1372 h 2450"/>
                  <a:gd name="T34" fmla="*/ 810 w 2040"/>
                  <a:gd name="T35" fmla="*/ 573 h 2450"/>
                  <a:gd name="T36" fmla="*/ 862 w 2040"/>
                  <a:gd name="T37" fmla="*/ 528 h 2450"/>
                  <a:gd name="T38" fmla="*/ 912 w 2040"/>
                  <a:gd name="T39" fmla="*/ 574 h 2450"/>
                  <a:gd name="T40" fmla="*/ 1006 w 2040"/>
                  <a:gd name="T41" fmla="*/ 1561 h 2450"/>
                  <a:gd name="T42" fmla="*/ 1046 w 2040"/>
                  <a:gd name="T43" fmla="*/ 52 h 2450"/>
                  <a:gd name="T44" fmla="*/ 1094 w 2040"/>
                  <a:gd name="T45" fmla="*/ 2 h 2450"/>
                  <a:gd name="T46" fmla="*/ 1147 w 2040"/>
                  <a:gd name="T47" fmla="*/ 46 h 2450"/>
                  <a:gd name="T48" fmla="*/ 1324 w 2040"/>
                  <a:gd name="T49" fmla="*/ 1213 h 2450"/>
                  <a:gd name="T50" fmla="*/ 1435 w 2040"/>
                  <a:gd name="T51" fmla="*/ 740 h 2450"/>
                  <a:gd name="T52" fmla="*/ 1483 w 2040"/>
                  <a:gd name="T53" fmla="*/ 701 h 2450"/>
                  <a:gd name="T54" fmla="*/ 1534 w 2040"/>
                  <a:gd name="T55" fmla="*/ 738 h 2450"/>
                  <a:gd name="T56" fmla="*/ 1646 w 2040"/>
                  <a:gd name="T57" fmla="*/ 1152 h 2450"/>
                  <a:gd name="T58" fmla="*/ 1989 w 2040"/>
                  <a:gd name="T59" fmla="*/ 1152 h 2450"/>
                  <a:gd name="T60" fmla="*/ 2040 w 2040"/>
                  <a:gd name="T61" fmla="*/ 1203 h 2450"/>
                  <a:gd name="T62" fmla="*/ 1989 w 2040"/>
                  <a:gd name="T63" fmla="*/ 1254 h 2450"/>
                  <a:gd name="T64" fmla="*/ 1607 w 2040"/>
                  <a:gd name="T65" fmla="*/ 1254 h 2450"/>
                  <a:gd name="T66" fmla="*/ 1558 w 2040"/>
                  <a:gd name="T67" fmla="*/ 1217 h 2450"/>
                  <a:gd name="T68" fmla="*/ 1489 w 2040"/>
                  <a:gd name="T69" fmla="*/ 961 h 2450"/>
                  <a:gd name="T70" fmla="*/ 1357 w 2040"/>
                  <a:gd name="T71" fmla="*/ 1479 h 2450"/>
                  <a:gd name="T72" fmla="*/ 1304 w 2040"/>
                  <a:gd name="T73" fmla="*/ 1498 h 2450"/>
                  <a:gd name="T74" fmla="*/ 1132 w 2040"/>
                  <a:gd name="T75" fmla="*/ 644 h 2450"/>
                  <a:gd name="T76" fmla="*/ 1086 w 2040"/>
                  <a:gd name="T77" fmla="*/ 2400 h 2450"/>
                  <a:gd name="T78" fmla="*/ 1037 w 2040"/>
                  <a:gd name="T79" fmla="*/ 2450 h 2450"/>
                  <a:gd name="T80" fmla="*/ 1035 w 2040"/>
                  <a:gd name="T81" fmla="*/ 2450 h 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0" h="2450">
                    <a:moveTo>
                      <a:pt x="1035" y="2450"/>
                    </a:moveTo>
                    <a:cubicBezTo>
                      <a:pt x="1009" y="2450"/>
                      <a:pt x="987" y="2430"/>
                      <a:pt x="985" y="2404"/>
                    </a:cubicBezTo>
                    <a:cubicBezTo>
                      <a:pt x="853" y="1033"/>
                      <a:pt x="853" y="1033"/>
                      <a:pt x="853" y="1033"/>
                    </a:cubicBezTo>
                    <a:cubicBezTo>
                      <a:pt x="766" y="1703"/>
                      <a:pt x="766" y="1703"/>
                      <a:pt x="766" y="1703"/>
                    </a:cubicBezTo>
                    <a:cubicBezTo>
                      <a:pt x="763" y="1727"/>
                      <a:pt x="742" y="1746"/>
                      <a:pt x="717" y="1747"/>
                    </a:cubicBezTo>
                    <a:cubicBezTo>
                      <a:pt x="692" y="1747"/>
                      <a:pt x="670" y="1730"/>
                      <a:pt x="665" y="1706"/>
                    </a:cubicBezTo>
                    <a:cubicBezTo>
                      <a:pt x="545" y="1065"/>
                      <a:pt x="545" y="1065"/>
                      <a:pt x="545" y="1065"/>
                    </a:cubicBezTo>
                    <a:cubicBezTo>
                      <a:pt x="480" y="1233"/>
                      <a:pt x="480" y="1233"/>
                      <a:pt x="480" y="1233"/>
                    </a:cubicBezTo>
                    <a:cubicBezTo>
                      <a:pt x="472" y="1253"/>
                      <a:pt x="453" y="1266"/>
                      <a:pt x="432" y="1266"/>
                    </a:cubicBezTo>
                    <a:cubicBezTo>
                      <a:pt x="51" y="1266"/>
                      <a:pt x="51" y="1266"/>
                      <a:pt x="51" y="1266"/>
                    </a:cubicBezTo>
                    <a:cubicBezTo>
                      <a:pt x="23" y="1266"/>
                      <a:pt x="0" y="1243"/>
                      <a:pt x="0" y="1215"/>
                    </a:cubicBezTo>
                    <a:cubicBezTo>
                      <a:pt x="0" y="1186"/>
                      <a:pt x="23" y="1164"/>
                      <a:pt x="51" y="1164"/>
                    </a:cubicBezTo>
                    <a:cubicBezTo>
                      <a:pt x="397" y="1164"/>
                      <a:pt x="397" y="1164"/>
                      <a:pt x="397" y="1164"/>
                    </a:cubicBezTo>
                    <a:cubicBezTo>
                      <a:pt x="514" y="862"/>
                      <a:pt x="514" y="862"/>
                      <a:pt x="514" y="862"/>
                    </a:cubicBezTo>
                    <a:cubicBezTo>
                      <a:pt x="522" y="840"/>
                      <a:pt x="543" y="827"/>
                      <a:pt x="566" y="829"/>
                    </a:cubicBezTo>
                    <a:cubicBezTo>
                      <a:pt x="589" y="831"/>
                      <a:pt x="607" y="848"/>
                      <a:pt x="612" y="871"/>
                    </a:cubicBezTo>
                    <a:cubicBezTo>
                      <a:pt x="706" y="1372"/>
                      <a:pt x="706" y="1372"/>
                      <a:pt x="706" y="1372"/>
                    </a:cubicBezTo>
                    <a:cubicBezTo>
                      <a:pt x="810" y="573"/>
                      <a:pt x="810" y="573"/>
                      <a:pt x="810" y="573"/>
                    </a:cubicBezTo>
                    <a:cubicBezTo>
                      <a:pt x="814" y="547"/>
                      <a:pt x="835" y="528"/>
                      <a:pt x="862" y="528"/>
                    </a:cubicBezTo>
                    <a:cubicBezTo>
                      <a:pt x="888" y="529"/>
                      <a:pt x="909" y="548"/>
                      <a:pt x="912" y="574"/>
                    </a:cubicBezTo>
                    <a:cubicBezTo>
                      <a:pt x="1006" y="1561"/>
                      <a:pt x="1006" y="1561"/>
                      <a:pt x="1006" y="1561"/>
                    </a:cubicBezTo>
                    <a:cubicBezTo>
                      <a:pt x="1046" y="52"/>
                      <a:pt x="1046" y="52"/>
                      <a:pt x="1046" y="52"/>
                    </a:cubicBezTo>
                    <a:cubicBezTo>
                      <a:pt x="1047" y="25"/>
                      <a:pt x="1067" y="4"/>
                      <a:pt x="1094" y="2"/>
                    </a:cubicBezTo>
                    <a:cubicBezTo>
                      <a:pt x="1120" y="0"/>
                      <a:pt x="1143" y="19"/>
                      <a:pt x="1147" y="46"/>
                    </a:cubicBezTo>
                    <a:cubicBezTo>
                      <a:pt x="1202" y="417"/>
                      <a:pt x="1278" y="926"/>
                      <a:pt x="1324" y="1213"/>
                    </a:cubicBezTo>
                    <a:cubicBezTo>
                      <a:pt x="1359" y="1068"/>
                      <a:pt x="1403" y="879"/>
                      <a:pt x="1435" y="740"/>
                    </a:cubicBezTo>
                    <a:cubicBezTo>
                      <a:pt x="1440" y="717"/>
                      <a:pt x="1460" y="701"/>
                      <a:pt x="1483" y="701"/>
                    </a:cubicBezTo>
                    <a:cubicBezTo>
                      <a:pt x="1507" y="700"/>
                      <a:pt x="1528" y="716"/>
                      <a:pt x="1534" y="738"/>
                    </a:cubicBezTo>
                    <a:cubicBezTo>
                      <a:pt x="1646" y="1152"/>
                      <a:pt x="1646" y="1152"/>
                      <a:pt x="1646" y="1152"/>
                    </a:cubicBezTo>
                    <a:cubicBezTo>
                      <a:pt x="1989" y="1152"/>
                      <a:pt x="1989" y="1152"/>
                      <a:pt x="1989" y="1152"/>
                    </a:cubicBezTo>
                    <a:cubicBezTo>
                      <a:pt x="2017" y="1152"/>
                      <a:pt x="2040" y="1175"/>
                      <a:pt x="2040" y="1203"/>
                    </a:cubicBezTo>
                    <a:cubicBezTo>
                      <a:pt x="2040" y="1232"/>
                      <a:pt x="2017" y="1254"/>
                      <a:pt x="1989" y="1254"/>
                    </a:cubicBezTo>
                    <a:cubicBezTo>
                      <a:pt x="1607" y="1254"/>
                      <a:pt x="1607" y="1254"/>
                      <a:pt x="1607" y="1254"/>
                    </a:cubicBezTo>
                    <a:cubicBezTo>
                      <a:pt x="1584" y="1254"/>
                      <a:pt x="1564" y="1239"/>
                      <a:pt x="1558" y="1217"/>
                    </a:cubicBezTo>
                    <a:cubicBezTo>
                      <a:pt x="1489" y="961"/>
                      <a:pt x="1489" y="961"/>
                      <a:pt x="1489" y="961"/>
                    </a:cubicBezTo>
                    <a:cubicBezTo>
                      <a:pt x="1374" y="1457"/>
                      <a:pt x="1364" y="1469"/>
                      <a:pt x="1357" y="1479"/>
                    </a:cubicBezTo>
                    <a:cubicBezTo>
                      <a:pt x="1345" y="1495"/>
                      <a:pt x="1324" y="1503"/>
                      <a:pt x="1304" y="1498"/>
                    </a:cubicBezTo>
                    <a:cubicBezTo>
                      <a:pt x="1265" y="1489"/>
                      <a:pt x="1257" y="1487"/>
                      <a:pt x="1132" y="644"/>
                    </a:cubicBezTo>
                    <a:cubicBezTo>
                      <a:pt x="1086" y="2400"/>
                      <a:pt x="1086" y="2400"/>
                      <a:pt x="1086" y="2400"/>
                    </a:cubicBezTo>
                    <a:cubicBezTo>
                      <a:pt x="1086" y="2427"/>
                      <a:pt x="1064" y="2449"/>
                      <a:pt x="1037" y="2450"/>
                    </a:cubicBezTo>
                    <a:cubicBezTo>
                      <a:pt x="1036" y="2450"/>
                      <a:pt x="1036" y="2450"/>
                      <a:pt x="1035" y="2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81" name="Freeform 16"/>
              <p:cNvSpPr>
                <a:spLocks noEditPoints="1"/>
              </p:cNvSpPr>
              <p:nvPr/>
            </p:nvSpPr>
            <p:spPr bwMode="auto">
              <a:xfrm>
                <a:off x="1" y="1808"/>
                <a:ext cx="895" cy="912"/>
              </a:xfrm>
              <a:custGeom>
                <a:avLst/>
                <a:gdLst>
                  <a:gd name="T0" fmla="*/ 238 w 476"/>
                  <a:gd name="T1" fmla="*/ 486 h 486"/>
                  <a:gd name="T2" fmla="*/ 0 w 476"/>
                  <a:gd name="T3" fmla="*/ 243 h 486"/>
                  <a:gd name="T4" fmla="*/ 238 w 476"/>
                  <a:gd name="T5" fmla="*/ 0 h 486"/>
                  <a:gd name="T6" fmla="*/ 476 w 476"/>
                  <a:gd name="T7" fmla="*/ 243 h 486"/>
                  <a:gd name="T8" fmla="*/ 238 w 476"/>
                  <a:gd name="T9" fmla="*/ 486 h 486"/>
                  <a:gd name="T10" fmla="*/ 238 w 476"/>
                  <a:gd name="T11" fmla="*/ 102 h 486"/>
                  <a:gd name="T12" fmla="*/ 102 w 476"/>
                  <a:gd name="T13" fmla="*/ 243 h 486"/>
                  <a:gd name="T14" fmla="*/ 238 w 476"/>
                  <a:gd name="T15" fmla="*/ 384 h 486"/>
                  <a:gd name="T16" fmla="*/ 374 w 476"/>
                  <a:gd name="T17" fmla="*/ 243 h 486"/>
                  <a:gd name="T18" fmla="*/ 238 w 476"/>
                  <a:gd name="T19" fmla="*/ 10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6">
                    <a:moveTo>
                      <a:pt x="238" y="486"/>
                    </a:moveTo>
                    <a:cubicBezTo>
                      <a:pt x="107" y="486"/>
                      <a:pt x="0" y="377"/>
                      <a:pt x="0" y="243"/>
                    </a:cubicBezTo>
                    <a:cubicBezTo>
                      <a:pt x="0" y="109"/>
                      <a:pt x="107" y="0"/>
                      <a:pt x="238" y="0"/>
                    </a:cubicBezTo>
                    <a:cubicBezTo>
                      <a:pt x="369" y="0"/>
                      <a:pt x="476" y="109"/>
                      <a:pt x="476" y="243"/>
                    </a:cubicBezTo>
                    <a:cubicBezTo>
                      <a:pt x="476" y="377"/>
                      <a:pt x="369" y="486"/>
                      <a:pt x="238" y="486"/>
                    </a:cubicBezTo>
                    <a:close/>
                    <a:moveTo>
                      <a:pt x="238" y="102"/>
                    </a:moveTo>
                    <a:cubicBezTo>
                      <a:pt x="163" y="102"/>
                      <a:pt x="102" y="165"/>
                      <a:pt x="102" y="243"/>
                    </a:cubicBezTo>
                    <a:cubicBezTo>
                      <a:pt x="102" y="321"/>
                      <a:pt x="163" y="384"/>
                      <a:pt x="238" y="384"/>
                    </a:cubicBezTo>
                    <a:cubicBezTo>
                      <a:pt x="313" y="384"/>
                      <a:pt x="374" y="321"/>
                      <a:pt x="374" y="243"/>
                    </a:cubicBezTo>
                    <a:cubicBezTo>
                      <a:pt x="374" y="165"/>
                      <a:pt x="313" y="102"/>
                      <a:pt x="23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82" name="Freeform 17"/>
              <p:cNvSpPr>
                <a:spLocks noEditPoints="1"/>
              </p:cNvSpPr>
              <p:nvPr/>
            </p:nvSpPr>
            <p:spPr bwMode="auto">
              <a:xfrm>
                <a:off x="3709" y="1808"/>
                <a:ext cx="895" cy="912"/>
              </a:xfrm>
              <a:custGeom>
                <a:avLst/>
                <a:gdLst>
                  <a:gd name="T0" fmla="*/ 238 w 476"/>
                  <a:gd name="T1" fmla="*/ 486 h 486"/>
                  <a:gd name="T2" fmla="*/ 0 w 476"/>
                  <a:gd name="T3" fmla="*/ 243 h 486"/>
                  <a:gd name="T4" fmla="*/ 238 w 476"/>
                  <a:gd name="T5" fmla="*/ 0 h 486"/>
                  <a:gd name="T6" fmla="*/ 476 w 476"/>
                  <a:gd name="T7" fmla="*/ 243 h 486"/>
                  <a:gd name="T8" fmla="*/ 238 w 476"/>
                  <a:gd name="T9" fmla="*/ 486 h 486"/>
                  <a:gd name="T10" fmla="*/ 238 w 476"/>
                  <a:gd name="T11" fmla="*/ 102 h 486"/>
                  <a:gd name="T12" fmla="*/ 102 w 476"/>
                  <a:gd name="T13" fmla="*/ 243 h 486"/>
                  <a:gd name="T14" fmla="*/ 238 w 476"/>
                  <a:gd name="T15" fmla="*/ 384 h 486"/>
                  <a:gd name="T16" fmla="*/ 374 w 476"/>
                  <a:gd name="T17" fmla="*/ 243 h 486"/>
                  <a:gd name="T18" fmla="*/ 238 w 476"/>
                  <a:gd name="T19" fmla="*/ 10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6">
                    <a:moveTo>
                      <a:pt x="238" y="486"/>
                    </a:moveTo>
                    <a:cubicBezTo>
                      <a:pt x="107" y="486"/>
                      <a:pt x="0" y="377"/>
                      <a:pt x="0" y="243"/>
                    </a:cubicBezTo>
                    <a:cubicBezTo>
                      <a:pt x="0" y="109"/>
                      <a:pt x="107" y="0"/>
                      <a:pt x="238" y="0"/>
                    </a:cubicBezTo>
                    <a:cubicBezTo>
                      <a:pt x="369" y="0"/>
                      <a:pt x="476" y="109"/>
                      <a:pt x="476" y="243"/>
                    </a:cubicBezTo>
                    <a:cubicBezTo>
                      <a:pt x="476" y="377"/>
                      <a:pt x="369" y="486"/>
                      <a:pt x="238" y="486"/>
                    </a:cubicBezTo>
                    <a:close/>
                    <a:moveTo>
                      <a:pt x="238" y="102"/>
                    </a:moveTo>
                    <a:cubicBezTo>
                      <a:pt x="163" y="102"/>
                      <a:pt x="102" y="165"/>
                      <a:pt x="102" y="243"/>
                    </a:cubicBezTo>
                    <a:cubicBezTo>
                      <a:pt x="102" y="321"/>
                      <a:pt x="163" y="384"/>
                      <a:pt x="238" y="384"/>
                    </a:cubicBezTo>
                    <a:cubicBezTo>
                      <a:pt x="313" y="384"/>
                      <a:pt x="374" y="321"/>
                      <a:pt x="374" y="243"/>
                    </a:cubicBezTo>
                    <a:cubicBezTo>
                      <a:pt x="374" y="165"/>
                      <a:pt x="313" y="102"/>
                      <a:pt x="23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cxnSp>
        <p:nvCxnSpPr>
          <p:cNvPr id="131" name="Straight Connector 130"/>
          <p:cNvCxnSpPr>
            <a:stCxn id="156" idx="7"/>
            <a:endCxn id="161" idx="2"/>
          </p:cNvCxnSpPr>
          <p:nvPr/>
        </p:nvCxnSpPr>
        <p:spPr>
          <a:xfrm flipV="1">
            <a:off x="8497688" y="4527098"/>
            <a:ext cx="1699745" cy="1295642"/>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2" name="Group 161"/>
          <p:cNvGrpSpPr/>
          <p:nvPr/>
        </p:nvGrpSpPr>
        <p:grpSpPr>
          <a:xfrm>
            <a:off x="6490930" y="2326908"/>
            <a:ext cx="3213809" cy="4103873"/>
            <a:chOff x="8142515" y="1959542"/>
            <a:chExt cx="3312967" cy="4296704"/>
          </a:xfrm>
        </p:grpSpPr>
        <p:cxnSp>
          <p:nvCxnSpPr>
            <p:cNvPr id="89" name="Straight Connector 88"/>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8202573" y="1964267"/>
              <a:ext cx="3192851" cy="3866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94" name="TextBox 93"/>
            <p:cNvSpPr txBox="1"/>
            <p:nvPr/>
          </p:nvSpPr>
          <p:spPr>
            <a:xfrm>
              <a:off x="8407253" y="2979117"/>
              <a:ext cx="2794549" cy="6767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97"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3"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4"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Rectangle 109"/>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Rectangle 110"/>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2" name="TextBox 111"/>
            <p:cNvSpPr txBox="1"/>
            <p:nvPr/>
          </p:nvSpPr>
          <p:spPr>
            <a:xfrm>
              <a:off x="8142515" y="4291714"/>
              <a:ext cx="3312967" cy="3866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114" name="Straight Connector 113"/>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141" name="Group 140"/>
            <p:cNvGrpSpPr/>
            <p:nvPr/>
          </p:nvGrpSpPr>
          <p:grpSpPr>
            <a:xfrm>
              <a:off x="9073534" y="5848402"/>
              <a:ext cx="274320" cy="313563"/>
              <a:chOff x="9037068" y="5848402"/>
              <a:chExt cx="274320" cy="313563"/>
            </a:xfrm>
          </p:grpSpPr>
          <p:sp>
            <p:nvSpPr>
              <p:cNvPr id="117"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18"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19"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0"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1"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122"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123" name="Group 122"/>
            <p:cNvGrpSpPr>
              <a:grpSpLocks noChangeAspect="1"/>
            </p:cNvGrpSpPr>
            <p:nvPr/>
          </p:nvGrpSpPr>
          <p:grpSpPr bwMode="auto">
            <a:xfrm>
              <a:off x="9630054" y="5161104"/>
              <a:ext cx="337890" cy="425779"/>
              <a:chOff x="-24" y="1"/>
              <a:chExt cx="3615" cy="4140"/>
            </a:xfrm>
            <a:solidFill>
              <a:schemeClr val="bg1"/>
            </a:solidFill>
          </p:grpSpPr>
          <p:sp>
            <p:nvSpPr>
              <p:cNvPr id="125" name="Freeform 31"/>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6" name="Freeform 32"/>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7" name="Freeform 33"/>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pic>
          <p:nvPicPr>
            <p:cNvPr id="124" name="Picture 123"/>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10218815" y="5885074"/>
              <a:ext cx="237572" cy="320040"/>
            </a:xfrm>
            <a:prstGeom prst="rect">
              <a:avLst/>
            </a:prstGeom>
          </p:spPr>
        </p:pic>
        <p:cxnSp>
          <p:nvCxnSpPr>
            <p:cNvPr id="128" name="Straight Connector 127"/>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129" name="Oval 128"/>
            <p:cNvSpPr/>
            <p:nvPr/>
          </p:nvSpPr>
          <p:spPr>
            <a:xfrm>
              <a:off x="9704201" y="3922849"/>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sp>
          <p:nvSpPr>
            <p:cNvPr id="155" name="Oval 154"/>
            <p:cNvSpPr/>
            <p:nvPr/>
          </p:nvSpPr>
          <p:spPr>
            <a:xfrm>
              <a:off x="9704201" y="4750529"/>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sp>
          <p:nvSpPr>
            <p:cNvPr id="156" name="Oval 155"/>
            <p:cNvSpPr/>
            <p:nvPr/>
          </p:nvSpPr>
          <p:spPr>
            <a:xfrm>
              <a:off x="10020296" y="5586883"/>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grpSp>
      <p:sp>
        <p:nvSpPr>
          <p:cNvPr id="161" name="TextBox 160"/>
          <p:cNvSpPr txBox="1"/>
          <p:nvPr/>
        </p:nvSpPr>
        <p:spPr>
          <a:xfrm>
            <a:off x="9843810" y="4019267"/>
            <a:ext cx="707245" cy="507831"/>
          </a:xfrm>
          <a:prstGeom prst="rect">
            <a:avLst/>
          </a:prstGeom>
          <a:solidFill>
            <a:schemeClr val="accent2"/>
          </a:solid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rPr>
              <a:t>Quality</a:t>
            </a:r>
            <a:br>
              <a:rPr kumimoji="0" lang="en-US" sz="900" b="0" i="0" u="none" strike="noStrike" kern="0" cap="none" spc="0" normalizeH="0" baseline="0" noProof="0" dirty="0">
                <a:ln>
                  <a:noFill/>
                </a:ln>
                <a:solidFill>
                  <a:schemeClr val="bg1"/>
                </a:solidFill>
                <a:effectLst/>
                <a:uLnTx/>
                <a:uFillTx/>
              </a:rPr>
            </a:br>
            <a:r>
              <a:rPr kumimoji="0" lang="en-US" sz="900" b="0" i="0" u="none" strike="noStrike" kern="0" cap="none" spc="0" normalizeH="0" baseline="0" noProof="0" dirty="0">
                <a:ln>
                  <a:noFill/>
                </a:ln>
                <a:solidFill>
                  <a:schemeClr val="bg1"/>
                </a:solidFill>
                <a:effectLst/>
                <a:uLnTx/>
                <a:uFillTx/>
              </a:rPr>
              <a:t>Monitoring</a:t>
            </a:r>
            <a:br>
              <a:rPr kumimoji="0" lang="en-US" sz="900" b="0" i="0" u="none" strike="noStrike" kern="0" cap="none" spc="0" normalizeH="0" baseline="0" noProof="0" dirty="0">
                <a:ln>
                  <a:noFill/>
                </a:ln>
                <a:solidFill>
                  <a:schemeClr val="bg1"/>
                </a:solidFill>
                <a:effectLst/>
                <a:uLnTx/>
                <a:uFillTx/>
              </a:rPr>
            </a:br>
            <a:r>
              <a:rPr kumimoji="0" lang="en-US" sz="900" b="0" i="0" u="none" strike="noStrike" kern="0" cap="none" spc="0" normalizeH="0" baseline="0" noProof="0" dirty="0">
                <a:ln>
                  <a:noFill/>
                </a:ln>
                <a:solidFill>
                  <a:schemeClr val="bg1"/>
                </a:solidFill>
                <a:effectLst/>
                <a:uLnTx/>
                <a:uFillTx/>
              </a:rPr>
              <a:t>Points</a:t>
            </a:r>
          </a:p>
        </p:txBody>
      </p:sp>
      <p:cxnSp>
        <p:nvCxnSpPr>
          <p:cNvPr id="165" name="Straight Connector 164"/>
          <p:cNvCxnSpPr>
            <a:stCxn id="155" idx="6"/>
            <a:endCxn id="161" idx="1"/>
          </p:cNvCxnSpPr>
          <p:nvPr/>
        </p:nvCxnSpPr>
        <p:spPr>
          <a:xfrm flipV="1">
            <a:off x="8222825" y="4273183"/>
            <a:ext cx="1620985" cy="826260"/>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a:stCxn id="129" idx="6"/>
            <a:endCxn id="161" idx="0"/>
          </p:cNvCxnSpPr>
          <p:nvPr/>
        </p:nvCxnSpPr>
        <p:spPr>
          <a:xfrm flipV="1">
            <a:off x="8222825" y="4019267"/>
            <a:ext cx="1974608" cy="289641"/>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362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1809751" y="1390935"/>
            <a:ext cx="5426588" cy="4351693"/>
            <a:chOff x="381000" y="1503453"/>
            <a:chExt cx="6642369" cy="4320036"/>
          </a:xfrm>
        </p:grpSpPr>
        <p:sp>
          <p:nvSpPr>
            <p:cNvPr id="41" name="TextBox 40"/>
            <p:cNvSpPr txBox="1"/>
            <p:nvPr/>
          </p:nvSpPr>
          <p:spPr>
            <a:xfrm>
              <a:off x="1770574" y="1526740"/>
              <a:ext cx="5252795" cy="916613"/>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EdgeView offers a centralized view of IP Telephony deployments with a single server supporting 50K Intelligent Edges.</a:t>
              </a:r>
            </a:p>
          </p:txBody>
        </p:sp>
        <p:sp>
          <p:nvSpPr>
            <p:cNvPr id="42" name="TextBox 41"/>
            <p:cNvSpPr txBox="1"/>
            <p:nvPr/>
          </p:nvSpPr>
          <p:spPr>
            <a:xfrm>
              <a:off x="1770574" y="4356908"/>
              <a:ext cx="5252795" cy="1466581"/>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Using </a:t>
              </a:r>
              <a:r>
                <a:rPr kumimoji="0" lang="en-US" sz="1800" b="0" i="0" u="none" strike="noStrike" kern="0" cap="none" spc="0" normalizeH="0" baseline="0" noProof="0" dirty="0" err="1">
                  <a:ln>
                    <a:noFill/>
                  </a:ln>
                  <a:solidFill>
                    <a:sysClr val="windowText" lastClr="000000"/>
                  </a:solidFill>
                  <a:effectLst/>
                  <a:uLnTx/>
                  <a:uFillTx/>
                </a:rPr>
                <a:t>EdgeView’s</a:t>
              </a:r>
              <a:r>
                <a:rPr kumimoji="0" lang="en-US" sz="1800" b="0" i="0" u="none" strike="noStrike" kern="0" cap="none" spc="0" normalizeH="0" baseline="0" noProof="0" dirty="0">
                  <a:ln>
                    <a:noFill/>
                  </a:ln>
                  <a:solidFill>
                    <a:sysClr val="windowText" lastClr="000000"/>
                  </a:solidFill>
                  <a:effectLst/>
                  <a:uLnTx/>
                  <a:uFillTx/>
                </a:rPr>
                <a:t> API service providers can use their EMS to prepare templates. EdgeView stores ‘gold templates’ for each EdgeMarc Intelligent Edge under management.</a:t>
              </a:r>
            </a:p>
          </p:txBody>
        </p:sp>
        <p:sp>
          <p:nvSpPr>
            <p:cNvPr id="43" name="TextBox 42"/>
            <p:cNvSpPr txBox="1"/>
            <p:nvPr/>
          </p:nvSpPr>
          <p:spPr>
            <a:xfrm>
              <a:off x="1770574" y="2944687"/>
              <a:ext cx="5252795" cy="1191597"/>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EdgeView auto discovers new EdgeMarc Intelligent Edges. Stored configuration templates can be pushed to devices simplifying installation.</a:t>
              </a:r>
            </a:p>
          </p:txBody>
        </p:sp>
        <p:cxnSp>
          <p:nvCxnSpPr>
            <p:cNvPr id="44" name="Straight Connector 43"/>
            <p:cNvCxnSpPr/>
            <p:nvPr/>
          </p:nvCxnSpPr>
          <p:spPr>
            <a:xfrm>
              <a:off x="1838325" y="2779350"/>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38325" y="4331925"/>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381000" y="3061118"/>
              <a:ext cx="1240954" cy="1025709"/>
              <a:chOff x="381000" y="2850108"/>
              <a:chExt cx="1240954" cy="1025709"/>
            </a:xfrm>
          </p:grpSpPr>
          <p:sp>
            <p:nvSpPr>
              <p:cNvPr id="47" name="Oval 46"/>
              <p:cNvSpPr/>
              <p:nvPr/>
            </p:nvSpPr>
            <p:spPr>
              <a:xfrm>
                <a:off x="381000" y="2850108"/>
                <a:ext cx="1240954" cy="1025709"/>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48" name="Group 4"/>
              <p:cNvGrpSpPr>
                <a:grpSpLocks noChangeAspect="1"/>
              </p:cNvGrpSpPr>
              <p:nvPr/>
            </p:nvGrpSpPr>
            <p:grpSpPr bwMode="auto">
              <a:xfrm>
                <a:off x="672468" y="3017084"/>
                <a:ext cx="658017" cy="655086"/>
                <a:chOff x="2" y="3"/>
                <a:chExt cx="4042" cy="4024"/>
              </a:xfrm>
              <a:solidFill>
                <a:schemeClr val="bg1"/>
              </a:solidFill>
            </p:grpSpPr>
            <p:sp>
              <p:nvSpPr>
                <p:cNvPr id="49" name="Freeform 5"/>
                <p:cNvSpPr>
                  <a:spLocks noEditPoints="1"/>
                </p:cNvSpPr>
                <p:nvPr/>
              </p:nvSpPr>
              <p:spPr bwMode="auto">
                <a:xfrm>
                  <a:off x="290" y="290"/>
                  <a:ext cx="2302" cy="2300"/>
                </a:xfrm>
                <a:custGeom>
                  <a:avLst/>
                  <a:gdLst>
                    <a:gd name="T0" fmla="*/ 612 w 1224"/>
                    <a:gd name="T1" fmla="*/ 0 h 1224"/>
                    <a:gd name="T2" fmla="*/ 0 w 1224"/>
                    <a:gd name="T3" fmla="*/ 612 h 1224"/>
                    <a:gd name="T4" fmla="*/ 612 w 1224"/>
                    <a:gd name="T5" fmla="*/ 1224 h 1224"/>
                    <a:gd name="T6" fmla="*/ 1224 w 1224"/>
                    <a:gd name="T7" fmla="*/ 612 h 1224"/>
                    <a:gd name="T8" fmla="*/ 612 w 1224"/>
                    <a:gd name="T9" fmla="*/ 0 h 1224"/>
                    <a:gd name="T10" fmla="*/ 612 w 1224"/>
                    <a:gd name="T11" fmla="*/ 1147 h 1224"/>
                    <a:gd name="T12" fmla="*/ 77 w 1224"/>
                    <a:gd name="T13" fmla="*/ 612 h 1224"/>
                    <a:gd name="T14" fmla="*/ 612 w 1224"/>
                    <a:gd name="T15" fmla="*/ 76 h 1224"/>
                    <a:gd name="T16" fmla="*/ 1148 w 1224"/>
                    <a:gd name="T17" fmla="*/ 612 h 1224"/>
                    <a:gd name="T18" fmla="*/ 612 w 1224"/>
                    <a:gd name="T19" fmla="*/ 1147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4" h="1224">
                      <a:moveTo>
                        <a:pt x="612" y="0"/>
                      </a:moveTo>
                      <a:cubicBezTo>
                        <a:pt x="274" y="0"/>
                        <a:pt x="0" y="274"/>
                        <a:pt x="0" y="612"/>
                      </a:cubicBezTo>
                      <a:cubicBezTo>
                        <a:pt x="0" y="950"/>
                        <a:pt x="274" y="1224"/>
                        <a:pt x="612" y="1224"/>
                      </a:cubicBezTo>
                      <a:cubicBezTo>
                        <a:pt x="950" y="1224"/>
                        <a:pt x="1224" y="950"/>
                        <a:pt x="1224" y="612"/>
                      </a:cubicBezTo>
                      <a:cubicBezTo>
                        <a:pt x="1224" y="274"/>
                        <a:pt x="950" y="0"/>
                        <a:pt x="612" y="0"/>
                      </a:cubicBezTo>
                      <a:close/>
                      <a:moveTo>
                        <a:pt x="612" y="1147"/>
                      </a:moveTo>
                      <a:cubicBezTo>
                        <a:pt x="317" y="1147"/>
                        <a:pt x="77" y="907"/>
                        <a:pt x="77" y="612"/>
                      </a:cubicBezTo>
                      <a:cubicBezTo>
                        <a:pt x="77" y="317"/>
                        <a:pt x="317" y="76"/>
                        <a:pt x="612" y="76"/>
                      </a:cubicBezTo>
                      <a:cubicBezTo>
                        <a:pt x="907" y="76"/>
                        <a:pt x="1148" y="317"/>
                        <a:pt x="1148" y="612"/>
                      </a:cubicBezTo>
                      <a:cubicBezTo>
                        <a:pt x="1148" y="907"/>
                        <a:pt x="907" y="1147"/>
                        <a:pt x="612" y="1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Freeform 6"/>
                <p:cNvSpPr>
                  <a:spLocks noEditPoints="1"/>
                </p:cNvSpPr>
                <p:nvPr/>
              </p:nvSpPr>
              <p:spPr bwMode="auto">
                <a:xfrm>
                  <a:off x="2" y="3"/>
                  <a:ext cx="4042" cy="4024"/>
                </a:xfrm>
                <a:custGeom>
                  <a:avLst/>
                  <a:gdLst>
                    <a:gd name="T0" fmla="*/ 2120 w 2149"/>
                    <a:gd name="T1" fmla="*/ 1935 h 2142"/>
                    <a:gd name="T2" fmla="*/ 1431 w 2149"/>
                    <a:gd name="T3" fmla="*/ 1246 h 2142"/>
                    <a:gd name="T4" fmla="*/ 1377 w 2149"/>
                    <a:gd name="T5" fmla="*/ 1224 h 2142"/>
                    <a:gd name="T6" fmla="*/ 1376 w 2149"/>
                    <a:gd name="T7" fmla="*/ 1224 h 2142"/>
                    <a:gd name="T8" fmla="*/ 1530 w 2149"/>
                    <a:gd name="T9" fmla="*/ 765 h 2142"/>
                    <a:gd name="T10" fmla="*/ 765 w 2149"/>
                    <a:gd name="T11" fmla="*/ 0 h 2142"/>
                    <a:gd name="T12" fmla="*/ 0 w 2149"/>
                    <a:gd name="T13" fmla="*/ 765 h 2142"/>
                    <a:gd name="T14" fmla="*/ 765 w 2149"/>
                    <a:gd name="T15" fmla="*/ 1530 h 2142"/>
                    <a:gd name="T16" fmla="*/ 1224 w 2149"/>
                    <a:gd name="T17" fmla="*/ 1376 h 2142"/>
                    <a:gd name="T18" fmla="*/ 1246 w 2149"/>
                    <a:gd name="T19" fmla="*/ 1431 h 2142"/>
                    <a:gd name="T20" fmla="*/ 1935 w 2149"/>
                    <a:gd name="T21" fmla="*/ 2120 h 2142"/>
                    <a:gd name="T22" fmla="*/ 1989 w 2149"/>
                    <a:gd name="T23" fmla="*/ 2142 h 2142"/>
                    <a:gd name="T24" fmla="*/ 2043 w 2149"/>
                    <a:gd name="T25" fmla="*/ 2120 h 2142"/>
                    <a:gd name="T26" fmla="*/ 2120 w 2149"/>
                    <a:gd name="T27" fmla="*/ 2043 h 2142"/>
                    <a:gd name="T28" fmla="*/ 2120 w 2149"/>
                    <a:gd name="T29" fmla="*/ 1935 h 2142"/>
                    <a:gd name="T30" fmla="*/ 77 w 2149"/>
                    <a:gd name="T31" fmla="*/ 765 h 2142"/>
                    <a:gd name="T32" fmla="*/ 765 w 2149"/>
                    <a:gd name="T33" fmla="*/ 76 h 2142"/>
                    <a:gd name="T34" fmla="*/ 1454 w 2149"/>
                    <a:gd name="T35" fmla="*/ 765 h 2142"/>
                    <a:gd name="T36" fmla="*/ 765 w 2149"/>
                    <a:gd name="T37" fmla="*/ 1453 h 2142"/>
                    <a:gd name="T38" fmla="*/ 77 w 2149"/>
                    <a:gd name="T39" fmla="*/ 765 h 2142"/>
                    <a:gd name="T40" fmla="*/ 1989 w 2149"/>
                    <a:gd name="T41" fmla="*/ 2065 h 2142"/>
                    <a:gd name="T42" fmla="*/ 1301 w 2149"/>
                    <a:gd name="T43" fmla="*/ 1377 h 2142"/>
                    <a:gd name="T44" fmla="*/ 1377 w 2149"/>
                    <a:gd name="T45" fmla="*/ 1300 h 2142"/>
                    <a:gd name="T46" fmla="*/ 2066 w 2149"/>
                    <a:gd name="T47" fmla="*/ 1989 h 2142"/>
                    <a:gd name="T48" fmla="*/ 1989 w 2149"/>
                    <a:gd name="T49" fmla="*/ 2065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49" h="2142">
                      <a:moveTo>
                        <a:pt x="2120" y="1935"/>
                      </a:moveTo>
                      <a:cubicBezTo>
                        <a:pt x="1431" y="1246"/>
                        <a:pt x="1431" y="1246"/>
                        <a:pt x="1431" y="1246"/>
                      </a:cubicBezTo>
                      <a:cubicBezTo>
                        <a:pt x="1416" y="1231"/>
                        <a:pt x="1397" y="1224"/>
                        <a:pt x="1377" y="1224"/>
                      </a:cubicBezTo>
                      <a:cubicBezTo>
                        <a:pt x="1377" y="1224"/>
                        <a:pt x="1376" y="1224"/>
                        <a:pt x="1376" y="1224"/>
                      </a:cubicBezTo>
                      <a:cubicBezTo>
                        <a:pt x="1472" y="1096"/>
                        <a:pt x="1530" y="938"/>
                        <a:pt x="1530" y="765"/>
                      </a:cubicBezTo>
                      <a:cubicBezTo>
                        <a:pt x="1530" y="342"/>
                        <a:pt x="1187" y="0"/>
                        <a:pt x="765" y="0"/>
                      </a:cubicBezTo>
                      <a:cubicBezTo>
                        <a:pt x="343" y="0"/>
                        <a:pt x="0" y="342"/>
                        <a:pt x="0" y="765"/>
                      </a:cubicBezTo>
                      <a:cubicBezTo>
                        <a:pt x="0" y="1187"/>
                        <a:pt x="343" y="1530"/>
                        <a:pt x="765" y="1530"/>
                      </a:cubicBezTo>
                      <a:cubicBezTo>
                        <a:pt x="938" y="1530"/>
                        <a:pt x="1096" y="1472"/>
                        <a:pt x="1224" y="1376"/>
                      </a:cubicBezTo>
                      <a:cubicBezTo>
                        <a:pt x="1224" y="1396"/>
                        <a:pt x="1231" y="1416"/>
                        <a:pt x="1246" y="1431"/>
                      </a:cubicBezTo>
                      <a:cubicBezTo>
                        <a:pt x="1935" y="2120"/>
                        <a:pt x="1935" y="2120"/>
                        <a:pt x="1935" y="2120"/>
                      </a:cubicBezTo>
                      <a:cubicBezTo>
                        <a:pt x="1950" y="2135"/>
                        <a:pt x="1969" y="2142"/>
                        <a:pt x="1989" y="2142"/>
                      </a:cubicBezTo>
                      <a:cubicBezTo>
                        <a:pt x="2009" y="2142"/>
                        <a:pt x="2028" y="2135"/>
                        <a:pt x="2043" y="2120"/>
                      </a:cubicBezTo>
                      <a:cubicBezTo>
                        <a:pt x="2120" y="2043"/>
                        <a:pt x="2120" y="2043"/>
                        <a:pt x="2120" y="2043"/>
                      </a:cubicBezTo>
                      <a:cubicBezTo>
                        <a:pt x="2149" y="2013"/>
                        <a:pt x="2149" y="1965"/>
                        <a:pt x="2120" y="1935"/>
                      </a:cubicBezTo>
                      <a:close/>
                      <a:moveTo>
                        <a:pt x="77" y="765"/>
                      </a:moveTo>
                      <a:cubicBezTo>
                        <a:pt x="77" y="385"/>
                        <a:pt x="385" y="76"/>
                        <a:pt x="765" y="76"/>
                      </a:cubicBezTo>
                      <a:cubicBezTo>
                        <a:pt x="1145" y="76"/>
                        <a:pt x="1454" y="385"/>
                        <a:pt x="1454" y="765"/>
                      </a:cubicBezTo>
                      <a:cubicBezTo>
                        <a:pt x="1454" y="1145"/>
                        <a:pt x="1145" y="1453"/>
                        <a:pt x="765" y="1453"/>
                      </a:cubicBezTo>
                      <a:cubicBezTo>
                        <a:pt x="385" y="1453"/>
                        <a:pt x="77" y="1145"/>
                        <a:pt x="77" y="765"/>
                      </a:cubicBezTo>
                      <a:close/>
                      <a:moveTo>
                        <a:pt x="1989" y="2065"/>
                      </a:moveTo>
                      <a:cubicBezTo>
                        <a:pt x="1301" y="1377"/>
                        <a:pt x="1301" y="1377"/>
                        <a:pt x="1301" y="1377"/>
                      </a:cubicBezTo>
                      <a:cubicBezTo>
                        <a:pt x="1377" y="1300"/>
                        <a:pt x="1377" y="1300"/>
                        <a:pt x="1377" y="1300"/>
                      </a:cubicBezTo>
                      <a:cubicBezTo>
                        <a:pt x="2066" y="1989"/>
                        <a:pt x="2066" y="1989"/>
                        <a:pt x="2066" y="1989"/>
                      </a:cubicBezTo>
                      <a:lnTo>
                        <a:pt x="1989" y="20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51" name="Group 50"/>
            <p:cNvGrpSpPr/>
            <p:nvPr/>
          </p:nvGrpSpPr>
          <p:grpSpPr>
            <a:xfrm>
              <a:off x="381000" y="4609669"/>
              <a:ext cx="1240954" cy="1059495"/>
              <a:chOff x="381000" y="4398659"/>
              <a:chExt cx="1240954" cy="1059495"/>
            </a:xfrm>
          </p:grpSpPr>
          <p:sp>
            <p:nvSpPr>
              <p:cNvPr id="52" name="Oval 51"/>
              <p:cNvSpPr/>
              <p:nvPr/>
            </p:nvSpPr>
            <p:spPr>
              <a:xfrm>
                <a:off x="381000" y="4398659"/>
                <a:ext cx="1240954" cy="1059495"/>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53" name="Group 9"/>
              <p:cNvGrpSpPr>
                <a:grpSpLocks noChangeAspect="1"/>
              </p:cNvGrpSpPr>
              <p:nvPr/>
            </p:nvGrpSpPr>
            <p:grpSpPr bwMode="auto">
              <a:xfrm>
                <a:off x="639492" y="4571487"/>
                <a:ext cx="723968" cy="722836"/>
                <a:chOff x="-2" y="3"/>
                <a:chExt cx="3845" cy="3839"/>
              </a:xfrm>
              <a:solidFill>
                <a:schemeClr val="bg1"/>
              </a:solidFill>
            </p:grpSpPr>
            <p:sp>
              <p:nvSpPr>
                <p:cNvPr id="54"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2"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84" name="Group 83"/>
            <p:cNvGrpSpPr/>
            <p:nvPr/>
          </p:nvGrpSpPr>
          <p:grpSpPr>
            <a:xfrm>
              <a:off x="381000" y="1503453"/>
              <a:ext cx="1240954" cy="1001038"/>
              <a:chOff x="381000" y="1292443"/>
              <a:chExt cx="1240954" cy="1001038"/>
            </a:xfrm>
          </p:grpSpPr>
          <p:sp>
            <p:nvSpPr>
              <p:cNvPr id="85" name="Oval 84"/>
              <p:cNvSpPr/>
              <p:nvPr/>
            </p:nvSpPr>
            <p:spPr>
              <a:xfrm>
                <a:off x="381000" y="1292443"/>
                <a:ext cx="1240954" cy="1001038"/>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86" name="Group 42"/>
              <p:cNvGrpSpPr>
                <a:grpSpLocks noChangeAspect="1"/>
              </p:cNvGrpSpPr>
              <p:nvPr/>
            </p:nvGrpSpPr>
            <p:grpSpPr bwMode="auto">
              <a:xfrm>
                <a:off x="701283" y="1481504"/>
                <a:ext cx="657562" cy="656541"/>
                <a:chOff x="0" y="-1"/>
                <a:chExt cx="4508" cy="4501"/>
              </a:xfrm>
              <a:solidFill>
                <a:schemeClr val="bg1"/>
              </a:solidFill>
            </p:grpSpPr>
            <p:sp>
              <p:nvSpPr>
                <p:cNvPr id="87" name="Freeform 43"/>
                <p:cNvSpPr>
                  <a:spLocks noEditPoints="1"/>
                </p:cNvSpPr>
                <p:nvPr/>
              </p:nvSpPr>
              <p:spPr bwMode="auto">
                <a:xfrm>
                  <a:off x="2513" y="2059"/>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3"/>
                        <a:pt x="0" y="393"/>
                      </a:cubicBezTo>
                      <a:cubicBezTo>
                        <a:pt x="0" y="51"/>
                        <a:pt x="0" y="51"/>
                        <a:pt x="0" y="51"/>
                      </a:cubicBezTo>
                      <a:cubicBezTo>
                        <a:pt x="0" y="20"/>
                        <a:pt x="20" y="0"/>
                        <a:pt x="51" y="0"/>
                      </a:cubicBezTo>
                      <a:cubicBezTo>
                        <a:pt x="1010" y="0"/>
                        <a:pt x="1010" y="0"/>
                        <a:pt x="1010" y="0"/>
                      </a:cubicBezTo>
                      <a:cubicBezTo>
                        <a:pt x="1040" y="0"/>
                        <a:pt x="1061" y="20"/>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44"/>
                <p:cNvSpPr>
                  <a:spLocks/>
                </p:cNvSpPr>
                <p:nvPr/>
              </p:nvSpPr>
              <p:spPr bwMode="auto">
                <a:xfrm>
                  <a:off x="2887" y="2375"/>
                  <a:ext cx="517" cy="191"/>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2"/>
                        <a:pt x="0" y="51"/>
                      </a:cubicBezTo>
                      <a:cubicBezTo>
                        <a:pt x="0" y="21"/>
                        <a:pt x="20" y="0"/>
                        <a:pt x="51" y="0"/>
                      </a:cubicBezTo>
                      <a:cubicBezTo>
                        <a:pt x="224" y="0"/>
                        <a:pt x="224" y="0"/>
                        <a:pt x="224" y="0"/>
                      </a:cubicBezTo>
                      <a:cubicBezTo>
                        <a:pt x="255" y="0"/>
                        <a:pt x="275" y="21"/>
                        <a:pt x="275" y="51"/>
                      </a:cubicBezTo>
                      <a:cubicBezTo>
                        <a:pt x="275" y="82"/>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Oval 45"/>
                <p:cNvSpPr>
                  <a:spLocks noChangeArrowheads="1"/>
                </p:cNvSpPr>
                <p:nvPr/>
              </p:nvSpPr>
              <p:spPr bwMode="auto">
                <a:xfrm>
                  <a:off x="3961" y="2384"/>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0" name="Freeform 46"/>
                <p:cNvSpPr>
                  <a:spLocks noEditPoints="1"/>
                </p:cNvSpPr>
                <p:nvPr/>
              </p:nvSpPr>
              <p:spPr bwMode="auto">
                <a:xfrm>
                  <a:off x="2513" y="1034"/>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47"/>
                <p:cNvSpPr>
                  <a:spLocks/>
                </p:cNvSpPr>
                <p:nvPr/>
              </p:nvSpPr>
              <p:spPr bwMode="auto">
                <a:xfrm>
                  <a:off x="2887" y="1351"/>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Oval 48"/>
                <p:cNvSpPr>
                  <a:spLocks noChangeArrowheads="1"/>
                </p:cNvSpPr>
                <p:nvPr/>
              </p:nvSpPr>
              <p:spPr bwMode="auto">
                <a:xfrm>
                  <a:off x="3961" y="1361"/>
                  <a:ext cx="173" cy="1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Freeform 49"/>
                <p:cNvSpPr>
                  <a:spLocks noEditPoints="1"/>
                </p:cNvSpPr>
                <p:nvPr/>
              </p:nvSpPr>
              <p:spPr bwMode="auto">
                <a:xfrm>
                  <a:off x="2513" y="-1"/>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24"/>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Freeform 50"/>
                <p:cNvSpPr>
                  <a:spLocks/>
                </p:cNvSpPr>
                <p:nvPr/>
              </p:nvSpPr>
              <p:spPr bwMode="auto">
                <a:xfrm>
                  <a:off x="2887" y="326"/>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Oval 51"/>
                <p:cNvSpPr>
                  <a:spLocks noChangeArrowheads="1"/>
                </p:cNvSpPr>
                <p:nvPr/>
              </p:nvSpPr>
              <p:spPr bwMode="auto">
                <a:xfrm>
                  <a:off x="3961" y="335"/>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Freeform 52"/>
                <p:cNvSpPr>
                  <a:spLocks/>
                </p:cNvSpPr>
                <p:nvPr/>
              </p:nvSpPr>
              <p:spPr bwMode="auto">
                <a:xfrm>
                  <a:off x="2494" y="3131"/>
                  <a:ext cx="1111" cy="1103"/>
                </a:xfrm>
                <a:custGeom>
                  <a:avLst/>
                  <a:gdLst>
                    <a:gd name="T0" fmla="*/ 540 w 591"/>
                    <a:gd name="T1" fmla="*/ 587 h 587"/>
                    <a:gd name="T2" fmla="*/ 51 w 591"/>
                    <a:gd name="T3" fmla="*/ 587 h 587"/>
                    <a:gd name="T4" fmla="*/ 0 w 591"/>
                    <a:gd name="T5" fmla="*/ 536 h 587"/>
                    <a:gd name="T6" fmla="*/ 51 w 591"/>
                    <a:gd name="T7" fmla="*/ 485 h 587"/>
                    <a:gd name="T8" fmla="*/ 489 w 591"/>
                    <a:gd name="T9" fmla="*/ 485 h 587"/>
                    <a:gd name="T10" fmla="*/ 489 w 591"/>
                    <a:gd name="T11" fmla="*/ 51 h 587"/>
                    <a:gd name="T12" fmla="*/ 540 w 591"/>
                    <a:gd name="T13" fmla="*/ 0 h 587"/>
                    <a:gd name="T14" fmla="*/ 591 w 591"/>
                    <a:gd name="T15" fmla="*/ 51 h 587"/>
                    <a:gd name="T16" fmla="*/ 591 w 591"/>
                    <a:gd name="T17" fmla="*/ 536 h 587"/>
                    <a:gd name="T18" fmla="*/ 540 w 591"/>
                    <a:gd name="T19"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87">
                      <a:moveTo>
                        <a:pt x="540" y="587"/>
                      </a:moveTo>
                      <a:cubicBezTo>
                        <a:pt x="51" y="587"/>
                        <a:pt x="51" y="587"/>
                        <a:pt x="51" y="587"/>
                      </a:cubicBezTo>
                      <a:cubicBezTo>
                        <a:pt x="20" y="587"/>
                        <a:pt x="0" y="566"/>
                        <a:pt x="0" y="536"/>
                      </a:cubicBezTo>
                      <a:cubicBezTo>
                        <a:pt x="0" y="505"/>
                        <a:pt x="20" y="485"/>
                        <a:pt x="51" y="485"/>
                      </a:cubicBezTo>
                      <a:cubicBezTo>
                        <a:pt x="489" y="485"/>
                        <a:pt x="489" y="485"/>
                        <a:pt x="489" y="485"/>
                      </a:cubicBezTo>
                      <a:cubicBezTo>
                        <a:pt x="489" y="51"/>
                        <a:pt x="489" y="51"/>
                        <a:pt x="489" y="51"/>
                      </a:cubicBezTo>
                      <a:cubicBezTo>
                        <a:pt x="489" y="21"/>
                        <a:pt x="510" y="0"/>
                        <a:pt x="540" y="0"/>
                      </a:cubicBezTo>
                      <a:cubicBezTo>
                        <a:pt x="571" y="0"/>
                        <a:pt x="591" y="21"/>
                        <a:pt x="591" y="51"/>
                      </a:cubicBezTo>
                      <a:cubicBezTo>
                        <a:pt x="591" y="536"/>
                        <a:pt x="591" y="536"/>
                        <a:pt x="591" y="536"/>
                      </a:cubicBezTo>
                      <a:cubicBezTo>
                        <a:pt x="591" y="561"/>
                        <a:pt x="566" y="587"/>
                        <a:pt x="540"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Freeform 53"/>
                <p:cNvSpPr>
                  <a:spLocks noEditPoints="1"/>
                </p:cNvSpPr>
                <p:nvPr/>
              </p:nvSpPr>
              <p:spPr bwMode="auto">
                <a:xfrm>
                  <a:off x="0" y="1398"/>
                  <a:ext cx="2368" cy="3102"/>
                </a:xfrm>
                <a:custGeom>
                  <a:avLst/>
                  <a:gdLst>
                    <a:gd name="T0" fmla="*/ 1208 w 1259"/>
                    <a:gd name="T1" fmla="*/ 1652 h 1652"/>
                    <a:gd name="T2" fmla="*/ 51 w 1259"/>
                    <a:gd name="T3" fmla="*/ 1652 h 1652"/>
                    <a:gd name="T4" fmla="*/ 0 w 1259"/>
                    <a:gd name="T5" fmla="*/ 1601 h 1652"/>
                    <a:gd name="T6" fmla="*/ 0 w 1259"/>
                    <a:gd name="T7" fmla="*/ 51 h 1652"/>
                    <a:gd name="T8" fmla="*/ 51 w 1259"/>
                    <a:gd name="T9" fmla="*/ 0 h 1652"/>
                    <a:gd name="T10" fmla="*/ 1208 w 1259"/>
                    <a:gd name="T11" fmla="*/ 0 h 1652"/>
                    <a:gd name="T12" fmla="*/ 1259 w 1259"/>
                    <a:gd name="T13" fmla="*/ 51 h 1652"/>
                    <a:gd name="T14" fmla="*/ 1259 w 1259"/>
                    <a:gd name="T15" fmla="*/ 1601 h 1652"/>
                    <a:gd name="T16" fmla="*/ 1208 w 1259"/>
                    <a:gd name="T17" fmla="*/ 1652 h 1652"/>
                    <a:gd name="T18" fmla="*/ 102 w 1259"/>
                    <a:gd name="T19" fmla="*/ 1550 h 1652"/>
                    <a:gd name="T20" fmla="*/ 1157 w 1259"/>
                    <a:gd name="T21" fmla="*/ 1550 h 1652"/>
                    <a:gd name="T22" fmla="*/ 1157 w 1259"/>
                    <a:gd name="T23" fmla="*/ 102 h 1652"/>
                    <a:gd name="T24" fmla="*/ 102 w 1259"/>
                    <a:gd name="T25" fmla="*/ 102 h 1652"/>
                    <a:gd name="T26" fmla="*/ 102 w 1259"/>
                    <a:gd name="T27" fmla="*/ 155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9" h="1652">
                      <a:moveTo>
                        <a:pt x="1208" y="1652"/>
                      </a:moveTo>
                      <a:cubicBezTo>
                        <a:pt x="51" y="1652"/>
                        <a:pt x="51" y="1652"/>
                        <a:pt x="51" y="1652"/>
                      </a:cubicBezTo>
                      <a:cubicBezTo>
                        <a:pt x="20" y="1652"/>
                        <a:pt x="0" y="1632"/>
                        <a:pt x="0" y="1601"/>
                      </a:cubicBezTo>
                      <a:cubicBezTo>
                        <a:pt x="0" y="51"/>
                        <a:pt x="0" y="51"/>
                        <a:pt x="0" y="51"/>
                      </a:cubicBezTo>
                      <a:cubicBezTo>
                        <a:pt x="0" y="20"/>
                        <a:pt x="20" y="0"/>
                        <a:pt x="51" y="0"/>
                      </a:cubicBezTo>
                      <a:cubicBezTo>
                        <a:pt x="1208" y="0"/>
                        <a:pt x="1208" y="0"/>
                        <a:pt x="1208" y="0"/>
                      </a:cubicBezTo>
                      <a:cubicBezTo>
                        <a:pt x="1239" y="0"/>
                        <a:pt x="1259" y="20"/>
                        <a:pt x="1259" y="51"/>
                      </a:cubicBezTo>
                      <a:cubicBezTo>
                        <a:pt x="1259" y="1601"/>
                        <a:pt x="1259" y="1601"/>
                        <a:pt x="1259" y="1601"/>
                      </a:cubicBezTo>
                      <a:cubicBezTo>
                        <a:pt x="1259" y="1632"/>
                        <a:pt x="1234" y="1652"/>
                        <a:pt x="1208" y="1652"/>
                      </a:cubicBezTo>
                      <a:close/>
                      <a:moveTo>
                        <a:pt x="102" y="1550"/>
                      </a:moveTo>
                      <a:cubicBezTo>
                        <a:pt x="1157" y="1550"/>
                        <a:pt x="1157" y="1550"/>
                        <a:pt x="1157" y="1550"/>
                      </a:cubicBezTo>
                      <a:cubicBezTo>
                        <a:pt x="1157" y="102"/>
                        <a:pt x="1157" y="102"/>
                        <a:pt x="1157" y="102"/>
                      </a:cubicBezTo>
                      <a:cubicBezTo>
                        <a:pt x="102" y="102"/>
                        <a:pt x="102" y="102"/>
                        <a:pt x="102" y="102"/>
                      </a:cubicBezTo>
                      <a:lnTo>
                        <a:pt x="102" y="1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Freeform 54"/>
                <p:cNvSpPr>
                  <a:spLocks/>
                </p:cNvSpPr>
                <p:nvPr/>
              </p:nvSpPr>
              <p:spPr bwMode="auto">
                <a:xfrm>
                  <a:off x="948" y="3916"/>
                  <a:ext cx="479" cy="192"/>
                </a:xfrm>
                <a:custGeom>
                  <a:avLst/>
                  <a:gdLst>
                    <a:gd name="T0" fmla="*/ 204 w 255"/>
                    <a:gd name="T1" fmla="*/ 102 h 102"/>
                    <a:gd name="T2" fmla="*/ 51 w 255"/>
                    <a:gd name="T3" fmla="*/ 102 h 102"/>
                    <a:gd name="T4" fmla="*/ 0 w 255"/>
                    <a:gd name="T5" fmla="*/ 51 h 102"/>
                    <a:gd name="T6" fmla="*/ 51 w 255"/>
                    <a:gd name="T7" fmla="*/ 0 h 102"/>
                    <a:gd name="T8" fmla="*/ 204 w 255"/>
                    <a:gd name="T9" fmla="*/ 0 h 102"/>
                    <a:gd name="T10" fmla="*/ 255 w 255"/>
                    <a:gd name="T11" fmla="*/ 51 h 102"/>
                    <a:gd name="T12" fmla="*/ 204 w 25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55" h="102">
                      <a:moveTo>
                        <a:pt x="204" y="102"/>
                      </a:moveTo>
                      <a:cubicBezTo>
                        <a:pt x="51" y="102"/>
                        <a:pt x="51" y="102"/>
                        <a:pt x="51" y="102"/>
                      </a:cubicBezTo>
                      <a:cubicBezTo>
                        <a:pt x="21" y="102"/>
                        <a:pt x="0" y="82"/>
                        <a:pt x="0" y="51"/>
                      </a:cubicBezTo>
                      <a:cubicBezTo>
                        <a:pt x="0" y="21"/>
                        <a:pt x="21" y="0"/>
                        <a:pt x="51" y="0"/>
                      </a:cubicBezTo>
                      <a:cubicBezTo>
                        <a:pt x="204" y="0"/>
                        <a:pt x="204" y="0"/>
                        <a:pt x="204" y="0"/>
                      </a:cubicBezTo>
                      <a:cubicBezTo>
                        <a:pt x="235" y="0"/>
                        <a:pt x="255" y="21"/>
                        <a:pt x="255" y="51"/>
                      </a:cubicBezTo>
                      <a:cubicBezTo>
                        <a:pt x="255" y="82"/>
                        <a:pt x="230" y="102"/>
                        <a:pt x="20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Freeform 55"/>
                <p:cNvSpPr>
                  <a:spLocks noEditPoints="1"/>
                </p:cNvSpPr>
                <p:nvPr/>
              </p:nvSpPr>
              <p:spPr bwMode="auto">
                <a:xfrm>
                  <a:off x="354" y="1723"/>
                  <a:ext cx="1649" cy="2002"/>
                </a:xfrm>
                <a:custGeom>
                  <a:avLst/>
                  <a:gdLst>
                    <a:gd name="T0" fmla="*/ 1649 w 1649"/>
                    <a:gd name="T1" fmla="*/ 2002 h 2002"/>
                    <a:gd name="T2" fmla="*/ 0 w 1649"/>
                    <a:gd name="T3" fmla="*/ 2002 h 2002"/>
                    <a:gd name="T4" fmla="*/ 0 w 1649"/>
                    <a:gd name="T5" fmla="*/ 0 h 2002"/>
                    <a:gd name="T6" fmla="*/ 1649 w 1649"/>
                    <a:gd name="T7" fmla="*/ 0 h 2002"/>
                    <a:gd name="T8" fmla="*/ 1649 w 1649"/>
                    <a:gd name="T9" fmla="*/ 2002 h 2002"/>
                    <a:gd name="T10" fmla="*/ 191 w 1649"/>
                    <a:gd name="T11" fmla="*/ 1810 h 2002"/>
                    <a:gd name="T12" fmla="*/ 1457 w 1649"/>
                    <a:gd name="T13" fmla="*/ 1810 h 2002"/>
                    <a:gd name="T14" fmla="*/ 1457 w 1649"/>
                    <a:gd name="T15" fmla="*/ 192 h 2002"/>
                    <a:gd name="T16" fmla="*/ 191 w 1649"/>
                    <a:gd name="T17" fmla="*/ 192 h 2002"/>
                    <a:gd name="T18" fmla="*/ 191 w 1649"/>
                    <a:gd name="T19" fmla="*/ 1810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9" h="2002">
                      <a:moveTo>
                        <a:pt x="1649" y="2002"/>
                      </a:moveTo>
                      <a:lnTo>
                        <a:pt x="0" y="2002"/>
                      </a:lnTo>
                      <a:lnTo>
                        <a:pt x="0" y="0"/>
                      </a:lnTo>
                      <a:lnTo>
                        <a:pt x="1649" y="0"/>
                      </a:lnTo>
                      <a:lnTo>
                        <a:pt x="1649" y="2002"/>
                      </a:lnTo>
                      <a:close/>
                      <a:moveTo>
                        <a:pt x="191" y="1810"/>
                      </a:moveTo>
                      <a:lnTo>
                        <a:pt x="1457" y="1810"/>
                      </a:lnTo>
                      <a:lnTo>
                        <a:pt x="1457" y="192"/>
                      </a:lnTo>
                      <a:lnTo>
                        <a:pt x="191" y="192"/>
                      </a:lnTo>
                      <a:lnTo>
                        <a:pt x="191" y="1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grpSp>
        <p:nvGrpSpPr>
          <p:cNvPr id="102" name="Group 101"/>
          <p:cNvGrpSpPr/>
          <p:nvPr/>
        </p:nvGrpSpPr>
        <p:grpSpPr>
          <a:xfrm>
            <a:off x="7400333" y="1440565"/>
            <a:ext cx="3013151" cy="4695073"/>
            <a:chOff x="7814701" y="1580163"/>
            <a:chExt cx="3312967" cy="4296704"/>
          </a:xfrm>
        </p:grpSpPr>
        <p:grpSp>
          <p:nvGrpSpPr>
            <p:cNvPr id="3" name="Group 2"/>
            <p:cNvGrpSpPr/>
            <p:nvPr/>
          </p:nvGrpSpPr>
          <p:grpSpPr>
            <a:xfrm>
              <a:off x="7814701" y="1580163"/>
              <a:ext cx="3312967" cy="4296704"/>
              <a:chOff x="8142515" y="1959542"/>
              <a:chExt cx="3312967" cy="4296704"/>
            </a:xfrm>
          </p:grpSpPr>
          <p:cxnSp>
            <p:nvCxnSpPr>
              <p:cNvPr id="4" name="Straight Connector 3"/>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202571" y="1964267"/>
                <a:ext cx="3192850"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6" name="TextBox 5"/>
              <p:cNvSpPr txBox="1"/>
              <p:nvPr/>
            </p:nvSpPr>
            <p:spPr>
              <a:xfrm>
                <a:off x="8308364" y="2979117"/>
                <a:ext cx="2988167"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7"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ectangle 18"/>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 name="Rectangle 19"/>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8142515" y="4291713"/>
                <a:ext cx="3312967"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22" name="Straight Connector 21"/>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9073534" y="5848402"/>
                <a:ext cx="274320" cy="313563"/>
                <a:chOff x="9037068" y="5848402"/>
                <a:chExt cx="274320" cy="313563"/>
              </a:xfrm>
            </p:grpSpPr>
            <p:sp>
              <p:nvSpPr>
                <p:cNvPr id="36"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7"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8"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9"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40"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26"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27" name="Group 26"/>
              <p:cNvGrpSpPr>
                <a:grpSpLocks noChangeAspect="1"/>
              </p:cNvGrpSpPr>
              <p:nvPr/>
            </p:nvGrpSpPr>
            <p:grpSpPr bwMode="auto">
              <a:xfrm>
                <a:off x="9630054" y="5161104"/>
                <a:ext cx="337890" cy="425779"/>
                <a:chOff x="-24" y="1"/>
                <a:chExt cx="3615" cy="4140"/>
              </a:xfrm>
              <a:solidFill>
                <a:schemeClr val="bg1"/>
              </a:solidFill>
            </p:grpSpPr>
            <p:sp>
              <p:nvSpPr>
                <p:cNvPr id="33" name="Freeform 32"/>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4" name="Freeform 33"/>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5" name="Freeform 34"/>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cxnSp>
            <p:nvCxnSpPr>
              <p:cNvPr id="29" name="Straight Connector 28"/>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pic>
          <p:nvPicPr>
            <p:cNvPr id="101" name="Picture 100"/>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9925038" y="5517908"/>
              <a:ext cx="237572" cy="320040"/>
            </a:xfrm>
            <a:prstGeom prst="rect">
              <a:avLst/>
            </a:prstGeom>
          </p:spPr>
        </p:pic>
      </p:grpSp>
      <p:sp>
        <p:nvSpPr>
          <p:cNvPr id="28" name="Title 27"/>
          <p:cNvSpPr>
            <a:spLocks noGrp="1"/>
          </p:cNvSpPr>
          <p:nvPr>
            <p:ph type="title"/>
          </p:nvPr>
        </p:nvSpPr>
        <p:spPr/>
        <p:txBody>
          <a:bodyPr/>
          <a:lstStyle/>
          <a:p>
            <a:r>
              <a:rPr lang="en-US" dirty="0"/>
              <a:t>Lesson 5.1: Configuration &amp; Management</a:t>
            </a:r>
          </a:p>
        </p:txBody>
      </p:sp>
    </p:spTree>
    <p:extLst>
      <p:ext uri="{BB962C8B-B14F-4D97-AF65-F5344CB8AC3E}">
        <p14:creationId xmlns:p14="http://schemas.microsoft.com/office/powerpoint/2010/main" val="1469221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5.1: Monitoring &amp; Visibility</a:t>
            </a:r>
          </a:p>
        </p:txBody>
      </p:sp>
      <p:grpSp>
        <p:nvGrpSpPr>
          <p:cNvPr id="100" name="Group 99"/>
          <p:cNvGrpSpPr/>
          <p:nvPr/>
        </p:nvGrpSpPr>
        <p:grpSpPr>
          <a:xfrm>
            <a:off x="2003621" y="2182203"/>
            <a:ext cx="4206681" cy="2859615"/>
            <a:chOff x="639492" y="1692514"/>
            <a:chExt cx="5608908" cy="3812819"/>
          </a:xfrm>
        </p:grpSpPr>
        <p:cxnSp>
          <p:nvCxnSpPr>
            <p:cNvPr id="44" name="Straight Connector 43"/>
            <p:cNvCxnSpPr/>
            <p:nvPr/>
          </p:nvCxnSpPr>
          <p:spPr>
            <a:xfrm>
              <a:off x="1838325" y="2779350"/>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38325" y="4331925"/>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8" name="Group 4"/>
            <p:cNvGrpSpPr>
              <a:grpSpLocks noChangeAspect="1"/>
            </p:cNvGrpSpPr>
            <p:nvPr/>
          </p:nvGrpSpPr>
          <p:grpSpPr bwMode="auto">
            <a:xfrm>
              <a:off x="672468" y="3228094"/>
              <a:ext cx="658017" cy="655086"/>
              <a:chOff x="2" y="3"/>
              <a:chExt cx="4042" cy="4024"/>
            </a:xfrm>
            <a:solidFill>
              <a:schemeClr val="bg1"/>
            </a:solidFill>
          </p:grpSpPr>
          <p:sp>
            <p:nvSpPr>
              <p:cNvPr id="49" name="Freeform 5"/>
              <p:cNvSpPr>
                <a:spLocks noEditPoints="1"/>
              </p:cNvSpPr>
              <p:nvPr/>
            </p:nvSpPr>
            <p:spPr bwMode="auto">
              <a:xfrm>
                <a:off x="290" y="290"/>
                <a:ext cx="2302" cy="2300"/>
              </a:xfrm>
              <a:custGeom>
                <a:avLst/>
                <a:gdLst>
                  <a:gd name="T0" fmla="*/ 612 w 1224"/>
                  <a:gd name="T1" fmla="*/ 0 h 1224"/>
                  <a:gd name="T2" fmla="*/ 0 w 1224"/>
                  <a:gd name="T3" fmla="*/ 612 h 1224"/>
                  <a:gd name="T4" fmla="*/ 612 w 1224"/>
                  <a:gd name="T5" fmla="*/ 1224 h 1224"/>
                  <a:gd name="T6" fmla="*/ 1224 w 1224"/>
                  <a:gd name="T7" fmla="*/ 612 h 1224"/>
                  <a:gd name="T8" fmla="*/ 612 w 1224"/>
                  <a:gd name="T9" fmla="*/ 0 h 1224"/>
                  <a:gd name="T10" fmla="*/ 612 w 1224"/>
                  <a:gd name="T11" fmla="*/ 1147 h 1224"/>
                  <a:gd name="T12" fmla="*/ 77 w 1224"/>
                  <a:gd name="T13" fmla="*/ 612 h 1224"/>
                  <a:gd name="T14" fmla="*/ 612 w 1224"/>
                  <a:gd name="T15" fmla="*/ 76 h 1224"/>
                  <a:gd name="T16" fmla="*/ 1148 w 1224"/>
                  <a:gd name="T17" fmla="*/ 612 h 1224"/>
                  <a:gd name="T18" fmla="*/ 612 w 1224"/>
                  <a:gd name="T19" fmla="*/ 1147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4" h="1224">
                    <a:moveTo>
                      <a:pt x="612" y="0"/>
                    </a:moveTo>
                    <a:cubicBezTo>
                      <a:pt x="274" y="0"/>
                      <a:pt x="0" y="274"/>
                      <a:pt x="0" y="612"/>
                    </a:cubicBezTo>
                    <a:cubicBezTo>
                      <a:pt x="0" y="950"/>
                      <a:pt x="274" y="1224"/>
                      <a:pt x="612" y="1224"/>
                    </a:cubicBezTo>
                    <a:cubicBezTo>
                      <a:pt x="950" y="1224"/>
                      <a:pt x="1224" y="950"/>
                      <a:pt x="1224" y="612"/>
                    </a:cubicBezTo>
                    <a:cubicBezTo>
                      <a:pt x="1224" y="274"/>
                      <a:pt x="950" y="0"/>
                      <a:pt x="612" y="0"/>
                    </a:cubicBezTo>
                    <a:close/>
                    <a:moveTo>
                      <a:pt x="612" y="1147"/>
                    </a:moveTo>
                    <a:cubicBezTo>
                      <a:pt x="317" y="1147"/>
                      <a:pt x="77" y="907"/>
                      <a:pt x="77" y="612"/>
                    </a:cubicBezTo>
                    <a:cubicBezTo>
                      <a:pt x="77" y="317"/>
                      <a:pt x="317" y="76"/>
                      <a:pt x="612" y="76"/>
                    </a:cubicBezTo>
                    <a:cubicBezTo>
                      <a:pt x="907" y="76"/>
                      <a:pt x="1148" y="317"/>
                      <a:pt x="1148" y="612"/>
                    </a:cubicBezTo>
                    <a:cubicBezTo>
                      <a:pt x="1148" y="907"/>
                      <a:pt x="907" y="1147"/>
                      <a:pt x="612" y="1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Freeform 6"/>
              <p:cNvSpPr>
                <a:spLocks noEditPoints="1"/>
              </p:cNvSpPr>
              <p:nvPr/>
            </p:nvSpPr>
            <p:spPr bwMode="auto">
              <a:xfrm>
                <a:off x="2" y="3"/>
                <a:ext cx="4042" cy="4024"/>
              </a:xfrm>
              <a:custGeom>
                <a:avLst/>
                <a:gdLst>
                  <a:gd name="T0" fmla="*/ 2120 w 2149"/>
                  <a:gd name="T1" fmla="*/ 1935 h 2142"/>
                  <a:gd name="T2" fmla="*/ 1431 w 2149"/>
                  <a:gd name="T3" fmla="*/ 1246 h 2142"/>
                  <a:gd name="T4" fmla="*/ 1377 w 2149"/>
                  <a:gd name="T5" fmla="*/ 1224 h 2142"/>
                  <a:gd name="T6" fmla="*/ 1376 w 2149"/>
                  <a:gd name="T7" fmla="*/ 1224 h 2142"/>
                  <a:gd name="T8" fmla="*/ 1530 w 2149"/>
                  <a:gd name="T9" fmla="*/ 765 h 2142"/>
                  <a:gd name="T10" fmla="*/ 765 w 2149"/>
                  <a:gd name="T11" fmla="*/ 0 h 2142"/>
                  <a:gd name="T12" fmla="*/ 0 w 2149"/>
                  <a:gd name="T13" fmla="*/ 765 h 2142"/>
                  <a:gd name="T14" fmla="*/ 765 w 2149"/>
                  <a:gd name="T15" fmla="*/ 1530 h 2142"/>
                  <a:gd name="T16" fmla="*/ 1224 w 2149"/>
                  <a:gd name="T17" fmla="*/ 1376 h 2142"/>
                  <a:gd name="T18" fmla="*/ 1246 w 2149"/>
                  <a:gd name="T19" fmla="*/ 1431 h 2142"/>
                  <a:gd name="T20" fmla="*/ 1935 w 2149"/>
                  <a:gd name="T21" fmla="*/ 2120 h 2142"/>
                  <a:gd name="T22" fmla="*/ 1989 w 2149"/>
                  <a:gd name="T23" fmla="*/ 2142 h 2142"/>
                  <a:gd name="T24" fmla="*/ 2043 w 2149"/>
                  <a:gd name="T25" fmla="*/ 2120 h 2142"/>
                  <a:gd name="T26" fmla="*/ 2120 w 2149"/>
                  <a:gd name="T27" fmla="*/ 2043 h 2142"/>
                  <a:gd name="T28" fmla="*/ 2120 w 2149"/>
                  <a:gd name="T29" fmla="*/ 1935 h 2142"/>
                  <a:gd name="T30" fmla="*/ 77 w 2149"/>
                  <a:gd name="T31" fmla="*/ 765 h 2142"/>
                  <a:gd name="T32" fmla="*/ 765 w 2149"/>
                  <a:gd name="T33" fmla="*/ 76 h 2142"/>
                  <a:gd name="T34" fmla="*/ 1454 w 2149"/>
                  <a:gd name="T35" fmla="*/ 765 h 2142"/>
                  <a:gd name="T36" fmla="*/ 765 w 2149"/>
                  <a:gd name="T37" fmla="*/ 1453 h 2142"/>
                  <a:gd name="T38" fmla="*/ 77 w 2149"/>
                  <a:gd name="T39" fmla="*/ 765 h 2142"/>
                  <a:gd name="T40" fmla="*/ 1989 w 2149"/>
                  <a:gd name="T41" fmla="*/ 2065 h 2142"/>
                  <a:gd name="T42" fmla="*/ 1301 w 2149"/>
                  <a:gd name="T43" fmla="*/ 1377 h 2142"/>
                  <a:gd name="T44" fmla="*/ 1377 w 2149"/>
                  <a:gd name="T45" fmla="*/ 1300 h 2142"/>
                  <a:gd name="T46" fmla="*/ 2066 w 2149"/>
                  <a:gd name="T47" fmla="*/ 1989 h 2142"/>
                  <a:gd name="T48" fmla="*/ 1989 w 2149"/>
                  <a:gd name="T49" fmla="*/ 2065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49" h="2142">
                    <a:moveTo>
                      <a:pt x="2120" y="1935"/>
                    </a:moveTo>
                    <a:cubicBezTo>
                      <a:pt x="1431" y="1246"/>
                      <a:pt x="1431" y="1246"/>
                      <a:pt x="1431" y="1246"/>
                    </a:cubicBezTo>
                    <a:cubicBezTo>
                      <a:pt x="1416" y="1231"/>
                      <a:pt x="1397" y="1224"/>
                      <a:pt x="1377" y="1224"/>
                    </a:cubicBezTo>
                    <a:cubicBezTo>
                      <a:pt x="1377" y="1224"/>
                      <a:pt x="1376" y="1224"/>
                      <a:pt x="1376" y="1224"/>
                    </a:cubicBezTo>
                    <a:cubicBezTo>
                      <a:pt x="1472" y="1096"/>
                      <a:pt x="1530" y="938"/>
                      <a:pt x="1530" y="765"/>
                    </a:cubicBezTo>
                    <a:cubicBezTo>
                      <a:pt x="1530" y="342"/>
                      <a:pt x="1187" y="0"/>
                      <a:pt x="765" y="0"/>
                    </a:cubicBezTo>
                    <a:cubicBezTo>
                      <a:pt x="343" y="0"/>
                      <a:pt x="0" y="342"/>
                      <a:pt x="0" y="765"/>
                    </a:cubicBezTo>
                    <a:cubicBezTo>
                      <a:pt x="0" y="1187"/>
                      <a:pt x="343" y="1530"/>
                      <a:pt x="765" y="1530"/>
                    </a:cubicBezTo>
                    <a:cubicBezTo>
                      <a:pt x="938" y="1530"/>
                      <a:pt x="1096" y="1472"/>
                      <a:pt x="1224" y="1376"/>
                    </a:cubicBezTo>
                    <a:cubicBezTo>
                      <a:pt x="1224" y="1396"/>
                      <a:pt x="1231" y="1416"/>
                      <a:pt x="1246" y="1431"/>
                    </a:cubicBezTo>
                    <a:cubicBezTo>
                      <a:pt x="1935" y="2120"/>
                      <a:pt x="1935" y="2120"/>
                      <a:pt x="1935" y="2120"/>
                    </a:cubicBezTo>
                    <a:cubicBezTo>
                      <a:pt x="1950" y="2135"/>
                      <a:pt x="1969" y="2142"/>
                      <a:pt x="1989" y="2142"/>
                    </a:cubicBezTo>
                    <a:cubicBezTo>
                      <a:pt x="2009" y="2142"/>
                      <a:pt x="2028" y="2135"/>
                      <a:pt x="2043" y="2120"/>
                    </a:cubicBezTo>
                    <a:cubicBezTo>
                      <a:pt x="2120" y="2043"/>
                      <a:pt x="2120" y="2043"/>
                      <a:pt x="2120" y="2043"/>
                    </a:cubicBezTo>
                    <a:cubicBezTo>
                      <a:pt x="2149" y="2013"/>
                      <a:pt x="2149" y="1965"/>
                      <a:pt x="2120" y="1935"/>
                    </a:cubicBezTo>
                    <a:close/>
                    <a:moveTo>
                      <a:pt x="77" y="765"/>
                    </a:moveTo>
                    <a:cubicBezTo>
                      <a:pt x="77" y="385"/>
                      <a:pt x="385" y="76"/>
                      <a:pt x="765" y="76"/>
                    </a:cubicBezTo>
                    <a:cubicBezTo>
                      <a:pt x="1145" y="76"/>
                      <a:pt x="1454" y="385"/>
                      <a:pt x="1454" y="765"/>
                    </a:cubicBezTo>
                    <a:cubicBezTo>
                      <a:pt x="1454" y="1145"/>
                      <a:pt x="1145" y="1453"/>
                      <a:pt x="765" y="1453"/>
                    </a:cubicBezTo>
                    <a:cubicBezTo>
                      <a:pt x="385" y="1453"/>
                      <a:pt x="77" y="1145"/>
                      <a:pt x="77" y="765"/>
                    </a:cubicBezTo>
                    <a:close/>
                    <a:moveTo>
                      <a:pt x="1989" y="2065"/>
                    </a:moveTo>
                    <a:cubicBezTo>
                      <a:pt x="1301" y="1377"/>
                      <a:pt x="1301" y="1377"/>
                      <a:pt x="1301" y="1377"/>
                    </a:cubicBezTo>
                    <a:cubicBezTo>
                      <a:pt x="1377" y="1300"/>
                      <a:pt x="1377" y="1300"/>
                      <a:pt x="1377" y="1300"/>
                    </a:cubicBezTo>
                    <a:cubicBezTo>
                      <a:pt x="2066" y="1989"/>
                      <a:pt x="2066" y="1989"/>
                      <a:pt x="2066" y="1989"/>
                    </a:cubicBezTo>
                    <a:lnTo>
                      <a:pt x="1989" y="20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3" name="Group 9"/>
            <p:cNvGrpSpPr>
              <a:grpSpLocks noChangeAspect="1"/>
            </p:cNvGrpSpPr>
            <p:nvPr/>
          </p:nvGrpSpPr>
          <p:grpSpPr bwMode="auto">
            <a:xfrm>
              <a:off x="639492" y="4782497"/>
              <a:ext cx="723968" cy="722836"/>
              <a:chOff x="-2" y="3"/>
              <a:chExt cx="3845" cy="3839"/>
            </a:xfrm>
            <a:solidFill>
              <a:schemeClr val="bg1"/>
            </a:solidFill>
          </p:grpSpPr>
          <p:sp>
            <p:nvSpPr>
              <p:cNvPr id="54"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2"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6" name="Group 42"/>
            <p:cNvGrpSpPr>
              <a:grpSpLocks noChangeAspect="1"/>
            </p:cNvGrpSpPr>
            <p:nvPr/>
          </p:nvGrpSpPr>
          <p:grpSpPr bwMode="auto">
            <a:xfrm>
              <a:off x="701283" y="1692514"/>
              <a:ext cx="657562" cy="656541"/>
              <a:chOff x="0" y="-1"/>
              <a:chExt cx="4508" cy="4501"/>
            </a:xfrm>
            <a:solidFill>
              <a:schemeClr val="bg1"/>
            </a:solidFill>
          </p:grpSpPr>
          <p:sp>
            <p:nvSpPr>
              <p:cNvPr id="87" name="Freeform 43"/>
              <p:cNvSpPr>
                <a:spLocks noEditPoints="1"/>
              </p:cNvSpPr>
              <p:nvPr/>
            </p:nvSpPr>
            <p:spPr bwMode="auto">
              <a:xfrm>
                <a:off x="2513" y="2059"/>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3"/>
                      <a:pt x="0" y="393"/>
                    </a:cubicBezTo>
                    <a:cubicBezTo>
                      <a:pt x="0" y="51"/>
                      <a:pt x="0" y="51"/>
                      <a:pt x="0" y="51"/>
                    </a:cubicBezTo>
                    <a:cubicBezTo>
                      <a:pt x="0" y="20"/>
                      <a:pt x="20" y="0"/>
                      <a:pt x="51" y="0"/>
                    </a:cubicBezTo>
                    <a:cubicBezTo>
                      <a:pt x="1010" y="0"/>
                      <a:pt x="1010" y="0"/>
                      <a:pt x="1010" y="0"/>
                    </a:cubicBezTo>
                    <a:cubicBezTo>
                      <a:pt x="1040" y="0"/>
                      <a:pt x="1061" y="20"/>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44"/>
              <p:cNvSpPr>
                <a:spLocks/>
              </p:cNvSpPr>
              <p:nvPr/>
            </p:nvSpPr>
            <p:spPr bwMode="auto">
              <a:xfrm>
                <a:off x="2887" y="2375"/>
                <a:ext cx="517" cy="191"/>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2"/>
                      <a:pt x="0" y="51"/>
                    </a:cubicBezTo>
                    <a:cubicBezTo>
                      <a:pt x="0" y="21"/>
                      <a:pt x="20" y="0"/>
                      <a:pt x="51" y="0"/>
                    </a:cubicBezTo>
                    <a:cubicBezTo>
                      <a:pt x="224" y="0"/>
                      <a:pt x="224" y="0"/>
                      <a:pt x="224" y="0"/>
                    </a:cubicBezTo>
                    <a:cubicBezTo>
                      <a:pt x="255" y="0"/>
                      <a:pt x="275" y="21"/>
                      <a:pt x="275" y="51"/>
                    </a:cubicBezTo>
                    <a:cubicBezTo>
                      <a:pt x="275" y="82"/>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Oval 45"/>
              <p:cNvSpPr>
                <a:spLocks noChangeArrowheads="1"/>
              </p:cNvSpPr>
              <p:nvPr/>
            </p:nvSpPr>
            <p:spPr bwMode="auto">
              <a:xfrm>
                <a:off x="3961" y="2384"/>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0" name="Freeform 46"/>
              <p:cNvSpPr>
                <a:spLocks noEditPoints="1"/>
              </p:cNvSpPr>
              <p:nvPr/>
            </p:nvSpPr>
            <p:spPr bwMode="auto">
              <a:xfrm>
                <a:off x="2513" y="1034"/>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47"/>
              <p:cNvSpPr>
                <a:spLocks/>
              </p:cNvSpPr>
              <p:nvPr/>
            </p:nvSpPr>
            <p:spPr bwMode="auto">
              <a:xfrm>
                <a:off x="2887" y="1351"/>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Oval 48"/>
              <p:cNvSpPr>
                <a:spLocks noChangeArrowheads="1"/>
              </p:cNvSpPr>
              <p:nvPr/>
            </p:nvSpPr>
            <p:spPr bwMode="auto">
              <a:xfrm>
                <a:off x="3961" y="1361"/>
                <a:ext cx="173" cy="1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Freeform 49"/>
              <p:cNvSpPr>
                <a:spLocks noEditPoints="1"/>
              </p:cNvSpPr>
              <p:nvPr/>
            </p:nvSpPr>
            <p:spPr bwMode="auto">
              <a:xfrm>
                <a:off x="2513" y="-1"/>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24"/>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Freeform 50"/>
              <p:cNvSpPr>
                <a:spLocks/>
              </p:cNvSpPr>
              <p:nvPr/>
            </p:nvSpPr>
            <p:spPr bwMode="auto">
              <a:xfrm>
                <a:off x="2887" y="326"/>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Oval 51"/>
              <p:cNvSpPr>
                <a:spLocks noChangeArrowheads="1"/>
              </p:cNvSpPr>
              <p:nvPr/>
            </p:nvSpPr>
            <p:spPr bwMode="auto">
              <a:xfrm>
                <a:off x="3961" y="335"/>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Freeform 52"/>
              <p:cNvSpPr>
                <a:spLocks/>
              </p:cNvSpPr>
              <p:nvPr/>
            </p:nvSpPr>
            <p:spPr bwMode="auto">
              <a:xfrm>
                <a:off x="2494" y="3131"/>
                <a:ext cx="1111" cy="1103"/>
              </a:xfrm>
              <a:custGeom>
                <a:avLst/>
                <a:gdLst>
                  <a:gd name="T0" fmla="*/ 540 w 591"/>
                  <a:gd name="T1" fmla="*/ 587 h 587"/>
                  <a:gd name="T2" fmla="*/ 51 w 591"/>
                  <a:gd name="T3" fmla="*/ 587 h 587"/>
                  <a:gd name="T4" fmla="*/ 0 w 591"/>
                  <a:gd name="T5" fmla="*/ 536 h 587"/>
                  <a:gd name="T6" fmla="*/ 51 w 591"/>
                  <a:gd name="T7" fmla="*/ 485 h 587"/>
                  <a:gd name="T8" fmla="*/ 489 w 591"/>
                  <a:gd name="T9" fmla="*/ 485 h 587"/>
                  <a:gd name="T10" fmla="*/ 489 w 591"/>
                  <a:gd name="T11" fmla="*/ 51 h 587"/>
                  <a:gd name="T12" fmla="*/ 540 w 591"/>
                  <a:gd name="T13" fmla="*/ 0 h 587"/>
                  <a:gd name="T14" fmla="*/ 591 w 591"/>
                  <a:gd name="T15" fmla="*/ 51 h 587"/>
                  <a:gd name="T16" fmla="*/ 591 w 591"/>
                  <a:gd name="T17" fmla="*/ 536 h 587"/>
                  <a:gd name="T18" fmla="*/ 540 w 591"/>
                  <a:gd name="T19"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87">
                    <a:moveTo>
                      <a:pt x="540" y="587"/>
                    </a:moveTo>
                    <a:cubicBezTo>
                      <a:pt x="51" y="587"/>
                      <a:pt x="51" y="587"/>
                      <a:pt x="51" y="587"/>
                    </a:cubicBezTo>
                    <a:cubicBezTo>
                      <a:pt x="20" y="587"/>
                      <a:pt x="0" y="566"/>
                      <a:pt x="0" y="536"/>
                    </a:cubicBezTo>
                    <a:cubicBezTo>
                      <a:pt x="0" y="505"/>
                      <a:pt x="20" y="485"/>
                      <a:pt x="51" y="485"/>
                    </a:cubicBezTo>
                    <a:cubicBezTo>
                      <a:pt x="489" y="485"/>
                      <a:pt x="489" y="485"/>
                      <a:pt x="489" y="485"/>
                    </a:cubicBezTo>
                    <a:cubicBezTo>
                      <a:pt x="489" y="51"/>
                      <a:pt x="489" y="51"/>
                      <a:pt x="489" y="51"/>
                    </a:cubicBezTo>
                    <a:cubicBezTo>
                      <a:pt x="489" y="21"/>
                      <a:pt x="510" y="0"/>
                      <a:pt x="540" y="0"/>
                    </a:cubicBezTo>
                    <a:cubicBezTo>
                      <a:pt x="571" y="0"/>
                      <a:pt x="591" y="21"/>
                      <a:pt x="591" y="51"/>
                    </a:cubicBezTo>
                    <a:cubicBezTo>
                      <a:pt x="591" y="536"/>
                      <a:pt x="591" y="536"/>
                      <a:pt x="591" y="536"/>
                    </a:cubicBezTo>
                    <a:cubicBezTo>
                      <a:pt x="591" y="561"/>
                      <a:pt x="566" y="587"/>
                      <a:pt x="540"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Freeform 53"/>
              <p:cNvSpPr>
                <a:spLocks noEditPoints="1"/>
              </p:cNvSpPr>
              <p:nvPr/>
            </p:nvSpPr>
            <p:spPr bwMode="auto">
              <a:xfrm>
                <a:off x="0" y="1398"/>
                <a:ext cx="2368" cy="3102"/>
              </a:xfrm>
              <a:custGeom>
                <a:avLst/>
                <a:gdLst>
                  <a:gd name="T0" fmla="*/ 1208 w 1259"/>
                  <a:gd name="T1" fmla="*/ 1652 h 1652"/>
                  <a:gd name="T2" fmla="*/ 51 w 1259"/>
                  <a:gd name="T3" fmla="*/ 1652 h 1652"/>
                  <a:gd name="T4" fmla="*/ 0 w 1259"/>
                  <a:gd name="T5" fmla="*/ 1601 h 1652"/>
                  <a:gd name="T6" fmla="*/ 0 w 1259"/>
                  <a:gd name="T7" fmla="*/ 51 h 1652"/>
                  <a:gd name="T8" fmla="*/ 51 w 1259"/>
                  <a:gd name="T9" fmla="*/ 0 h 1652"/>
                  <a:gd name="T10" fmla="*/ 1208 w 1259"/>
                  <a:gd name="T11" fmla="*/ 0 h 1652"/>
                  <a:gd name="T12" fmla="*/ 1259 w 1259"/>
                  <a:gd name="T13" fmla="*/ 51 h 1652"/>
                  <a:gd name="T14" fmla="*/ 1259 w 1259"/>
                  <a:gd name="T15" fmla="*/ 1601 h 1652"/>
                  <a:gd name="T16" fmla="*/ 1208 w 1259"/>
                  <a:gd name="T17" fmla="*/ 1652 h 1652"/>
                  <a:gd name="T18" fmla="*/ 102 w 1259"/>
                  <a:gd name="T19" fmla="*/ 1550 h 1652"/>
                  <a:gd name="T20" fmla="*/ 1157 w 1259"/>
                  <a:gd name="T21" fmla="*/ 1550 h 1652"/>
                  <a:gd name="T22" fmla="*/ 1157 w 1259"/>
                  <a:gd name="T23" fmla="*/ 102 h 1652"/>
                  <a:gd name="T24" fmla="*/ 102 w 1259"/>
                  <a:gd name="T25" fmla="*/ 102 h 1652"/>
                  <a:gd name="T26" fmla="*/ 102 w 1259"/>
                  <a:gd name="T27" fmla="*/ 155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9" h="1652">
                    <a:moveTo>
                      <a:pt x="1208" y="1652"/>
                    </a:moveTo>
                    <a:cubicBezTo>
                      <a:pt x="51" y="1652"/>
                      <a:pt x="51" y="1652"/>
                      <a:pt x="51" y="1652"/>
                    </a:cubicBezTo>
                    <a:cubicBezTo>
                      <a:pt x="20" y="1652"/>
                      <a:pt x="0" y="1632"/>
                      <a:pt x="0" y="1601"/>
                    </a:cubicBezTo>
                    <a:cubicBezTo>
                      <a:pt x="0" y="51"/>
                      <a:pt x="0" y="51"/>
                      <a:pt x="0" y="51"/>
                    </a:cubicBezTo>
                    <a:cubicBezTo>
                      <a:pt x="0" y="20"/>
                      <a:pt x="20" y="0"/>
                      <a:pt x="51" y="0"/>
                    </a:cubicBezTo>
                    <a:cubicBezTo>
                      <a:pt x="1208" y="0"/>
                      <a:pt x="1208" y="0"/>
                      <a:pt x="1208" y="0"/>
                    </a:cubicBezTo>
                    <a:cubicBezTo>
                      <a:pt x="1239" y="0"/>
                      <a:pt x="1259" y="20"/>
                      <a:pt x="1259" y="51"/>
                    </a:cubicBezTo>
                    <a:cubicBezTo>
                      <a:pt x="1259" y="1601"/>
                      <a:pt x="1259" y="1601"/>
                      <a:pt x="1259" y="1601"/>
                    </a:cubicBezTo>
                    <a:cubicBezTo>
                      <a:pt x="1259" y="1632"/>
                      <a:pt x="1234" y="1652"/>
                      <a:pt x="1208" y="1652"/>
                    </a:cubicBezTo>
                    <a:close/>
                    <a:moveTo>
                      <a:pt x="102" y="1550"/>
                    </a:moveTo>
                    <a:cubicBezTo>
                      <a:pt x="1157" y="1550"/>
                      <a:pt x="1157" y="1550"/>
                      <a:pt x="1157" y="1550"/>
                    </a:cubicBezTo>
                    <a:cubicBezTo>
                      <a:pt x="1157" y="102"/>
                      <a:pt x="1157" y="102"/>
                      <a:pt x="1157" y="102"/>
                    </a:cubicBezTo>
                    <a:cubicBezTo>
                      <a:pt x="102" y="102"/>
                      <a:pt x="102" y="102"/>
                      <a:pt x="102" y="102"/>
                    </a:cubicBezTo>
                    <a:lnTo>
                      <a:pt x="102" y="1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Freeform 54"/>
              <p:cNvSpPr>
                <a:spLocks/>
              </p:cNvSpPr>
              <p:nvPr/>
            </p:nvSpPr>
            <p:spPr bwMode="auto">
              <a:xfrm>
                <a:off x="948" y="3916"/>
                <a:ext cx="479" cy="192"/>
              </a:xfrm>
              <a:custGeom>
                <a:avLst/>
                <a:gdLst>
                  <a:gd name="T0" fmla="*/ 204 w 255"/>
                  <a:gd name="T1" fmla="*/ 102 h 102"/>
                  <a:gd name="T2" fmla="*/ 51 w 255"/>
                  <a:gd name="T3" fmla="*/ 102 h 102"/>
                  <a:gd name="T4" fmla="*/ 0 w 255"/>
                  <a:gd name="T5" fmla="*/ 51 h 102"/>
                  <a:gd name="T6" fmla="*/ 51 w 255"/>
                  <a:gd name="T7" fmla="*/ 0 h 102"/>
                  <a:gd name="T8" fmla="*/ 204 w 255"/>
                  <a:gd name="T9" fmla="*/ 0 h 102"/>
                  <a:gd name="T10" fmla="*/ 255 w 255"/>
                  <a:gd name="T11" fmla="*/ 51 h 102"/>
                  <a:gd name="T12" fmla="*/ 204 w 25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55" h="102">
                    <a:moveTo>
                      <a:pt x="204" y="102"/>
                    </a:moveTo>
                    <a:cubicBezTo>
                      <a:pt x="51" y="102"/>
                      <a:pt x="51" y="102"/>
                      <a:pt x="51" y="102"/>
                    </a:cubicBezTo>
                    <a:cubicBezTo>
                      <a:pt x="21" y="102"/>
                      <a:pt x="0" y="82"/>
                      <a:pt x="0" y="51"/>
                    </a:cubicBezTo>
                    <a:cubicBezTo>
                      <a:pt x="0" y="21"/>
                      <a:pt x="21" y="0"/>
                      <a:pt x="51" y="0"/>
                    </a:cubicBezTo>
                    <a:cubicBezTo>
                      <a:pt x="204" y="0"/>
                      <a:pt x="204" y="0"/>
                      <a:pt x="204" y="0"/>
                    </a:cubicBezTo>
                    <a:cubicBezTo>
                      <a:pt x="235" y="0"/>
                      <a:pt x="255" y="21"/>
                      <a:pt x="255" y="51"/>
                    </a:cubicBezTo>
                    <a:cubicBezTo>
                      <a:pt x="255" y="82"/>
                      <a:pt x="230" y="102"/>
                      <a:pt x="20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Freeform 55"/>
              <p:cNvSpPr>
                <a:spLocks noEditPoints="1"/>
              </p:cNvSpPr>
              <p:nvPr/>
            </p:nvSpPr>
            <p:spPr bwMode="auto">
              <a:xfrm>
                <a:off x="354" y="1723"/>
                <a:ext cx="1649" cy="2002"/>
              </a:xfrm>
              <a:custGeom>
                <a:avLst/>
                <a:gdLst>
                  <a:gd name="T0" fmla="*/ 1649 w 1649"/>
                  <a:gd name="T1" fmla="*/ 2002 h 2002"/>
                  <a:gd name="T2" fmla="*/ 0 w 1649"/>
                  <a:gd name="T3" fmla="*/ 2002 h 2002"/>
                  <a:gd name="T4" fmla="*/ 0 w 1649"/>
                  <a:gd name="T5" fmla="*/ 0 h 2002"/>
                  <a:gd name="T6" fmla="*/ 1649 w 1649"/>
                  <a:gd name="T7" fmla="*/ 0 h 2002"/>
                  <a:gd name="T8" fmla="*/ 1649 w 1649"/>
                  <a:gd name="T9" fmla="*/ 2002 h 2002"/>
                  <a:gd name="T10" fmla="*/ 191 w 1649"/>
                  <a:gd name="T11" fmla="*/ 1810 h 2002"/>
                  <a:gd name="T12" fmla="*/ 1457 w 1649"/>
                  <a:gd name="T13" fmla="*/ 1810 h 2002"/>
                  <a:gd name="T14" fmla="*/ 1457 w 1649"/>
                  <a:gd name="T15" fmla="*/ 192 h 2002"/>
                  <a:gd name="T16" fmla="*/ 191 w 1649"/>
                  <a:gd name="T17" fmla="*/ 192 h 2002"/>
                  <a:gd name="T18" fmla="*/ 191 w 1649"/>
                  <a:gd name="T19" fmla="*/ 1810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9" h="2002">
                    <a:moveTo>
                      <a:pt x="1649" y="2002"/>
                    </a:moveTo>
                    <a:lnTo>
                      <a:pt x="0" y="2002"/>
                    </a:lnTo>
                    <a:lnTo>
                      <a:pt x="0" y="0"/>
                    </a:lnTo>
                    <a:lnTo>
                      <a:pt x="1649" y="0"/>
                    </a:lnTo>
                    <a:lnTo>
                      <a:pt x="1649" y="2002"/>
                    </a:lnTo>
                    <a:close/>
                    <a:moveTo>
                      <a:pt x="191" y="1810"/>
                    </a:moveTo>
                    <a:lnTo>
                      <a:pt x="1457" y="1810"/>
                    </a:lnTo>
                    <a:lnTo>
                      <a:pt x="1457" y="192"/>
                    </a:lnTo>
                    <a:lnTo>
                      <a:pt x="191" y="192"/>
                    </a:lnTo>
                    <a:lnTo>
                      <a:pt x="191" y="1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103" name="TextBox 102"/>
          <p:cNvSpPr txBox="1"/>
          <p:nvPr/>
        </p:nvSpPr>
        <p:spPr>
          <a:xfrm>
            <a:off x="2851932" y="1736531"/>
            <a:ext cx="3899389" cy="1077218"/>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Every EdgeMarc Intelligent Edge calculates average MOS scores for each call leg every 10 seconds with no impact to device performance or call quality.</a:t>
            </a:r>
          </a:p>
        </p:txBody>
      </p:sp>
      <p:sp>
        <p:nvSpPr>
          <p:cNvPr id="104" name="TextBox 103"/>
          <p:cNvSpPr txBox="1"/>
          <p:nvPr/>
        </p:nvSpPr>
        <p:spPr>
          <a:xfrm>
            <a:off x="2851932" y="4500403"/>
            <a:ext cx="3899389" cy="1323439"/>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EdgeView Service Control Center provides highly configurable email alerts to report on Below Threshold Events, device health, configuration changes, and SIP server registration changes.</a:t>
            </a:r>
          </a:p>
        </p:txBody>
      </p:sp>
      <p:sp>
        <p:nvSpPr>
          <p:cNvPr id="105" name="TextBox 104"/>
          <p:cNvSpPr txBox="1"/>
          <p:nvPr/>
        </p:nvSpPr>
        <p:spPr>
          <a:xfrm>
            <a:off x="2851932" y="3144123"/>
            <a:ext cx="3899389" cy="1077218"/>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Below Threshold Events (e.g. MOS &lt; </a:t>
            </a:r>
            <a:r>
              <a:rPr kumimoji="0" lang="en-US" sz="1600" b="0" i="0" u="none" strike="noStrike" kern="0" cap="none" spc="0" normalizeH="0" baseline="0" noProof="0" dirty="0" err="1">
                <a:ln>
                  <a:noFill/>
                </a:ln>
                <a:solidFill>
                  <a:sysClr val="windowText" lastClr="000000"/>
                </a:solidFill>
                <a:effectLst/>
                <a:uLnTx/>
                <a:uFillTx/>
              </a:rPr>
              <a:t>x.x</a:t>
            </a:r>
            <a:r>
              <a:rPr kumimoji="0" lang="en-US" sz="1600" b="0" i="0" u="none" strike="noStrike" kern="0" cap="none" spc="0" normalizeH="0" baseline="0" noProof="0" dirty="0">
                <a:ln>
                  <a:noFill/>
                </a:ln>
                <a:solidFill>
                  <a:sysClr val="windowText" lastClr="000000"/>
                </a:solidFill>
                <a:effectLst/>
                <a:uLnTx/>
                <a:uFillTx/>
              </a:rPr>
              <a:t>) are reported to EdgeView Service Control Center in real time with statistics to evaluate root cause of the event.</a:t>
            </a:r>
          </a:p>
        </p:txBody>
      </p:sp>
      <p:cxnSp>
        <p:nvCxnSpPr>
          <p:cNvPr id="106" name="Straight Connector 105"/>
          <p:cNvCxnSpPr/>
          <p:nvPr/>
        </p:nvCxnSpPr>
        <p:spPr>
          <a:xfrm>
            <a:off x="2902745" y="2783505"/>
            <a:ext cx="384039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902745" y="3962927"/>
            <a:ext cx="384039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8" name="Group 107"/>
          <p:cNvGrpSpPr/>
          <p:nvPr/>
        </p:nvGrpSpPr>
        <p:grpSpPr>
          <a:xfrm>
            <a:off x="1809751" y="1793315"/>
            <a:ext cx="930716" cy="930716"/>
            <a:chOff x="381000" y="1171575"/>
            <a:chExt cx="1240954" cy="1240954"/>
          </a:xfrm>
        </p:grpSpPr>
        <p:sp>
          <p:nvSpPr>
            <p:cNvPr id="109" name="Oval 108"/>
            <p:cNvSpPr/>
            <p:nvPr/>
          </p:nvSpPr>
          <p:spPr>
            <a:xfrm>
              <a:off x="381000" y="117157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10" name="Group 4"/>
            <p:cNvGrpSpPr>
              <a:grpSpLocks noChangeAspect="1"/>
            </p:cNvGrpSpPr>
            <p:nvPr/>
          </p:nvGrpSpPr>
          <p:grpSpPr bwMode="auto">
            <a:xfrm>
              <a:off x="636067" y="1454284"/>
              <a:ext cx="730820" cy="716130"/>
              <a:chOff x="0" y="0"/>
              <a:chExt cx="4378" cy="4290"/>
            </a:xfrm>
            <a:solidFill>
              <a:schemeClr val="bg1"/>
            </a:solidFill>
          </p:grpSpPr>
          <p:sp>
            <p:nvSpPr>
              <p:cNvPr id="111" name="Freeform 5"/>
              <p:cNvSpPr>
                <a:spLocks noEditPoints="1"/>
              </p:cNvSpPr>
              <p:nvPr/>
            </p:nvSpPr>
            <p:spPr bwMode="auto">
              <a:xfrm>
                <a:off x="0" y="0"/>
                <a:ext cx="4378" cy="4290"/>
              </a:xfrm>
              <a:custGeom>
                <a:avLst/>
                <a:gdLst>
                  <a:gd name="T0" fmla="*/ 1540 w 2328"/>
                  <a:gd name="T1" fmla="*/ 0 h 2284"/>
                  <a:gd name="T2" fmla="*/ 790 w 2328"/>
                  <a:gd name="T3" fmla="*/ 0 h 2284"/>
                  <a:gd name="T4" fmla="*/ 0 w 2328"/>
                  <a:gd name="T5" fmla="*/ 856 h 2284"/>
                  <a:gd name="T6" fmla="*/ 612 w 2328"/>
                  <a:gd name="T7" fmla="*/ 1694 h 2284"/>
                  <a:gd name="T8" fmla="*/ 612 w 2328"/>
                  <a:gd name="T9" fmla="*/ 2235 h 2284"/>
                  <a:gd name="T10" fmla="*/ 639 w 2328"/>
                  <a:gd name="T11" fmla="*/ 2279 h 2284"/>
                  <a:gd name="T12" fmla="*/ 658 w 2328"/>
                  <a:gd name="T13" fmla="*/ 2284 h 2284"/>
                  <a:gd name="T14" fmla="*/ 690 w 2328"/>
                  <a:gd name="T15" fmla="*/ 2271 h 2284"/>
                  <a:gd name="T16" fmla="*/ 1322 w 2328"/>
                  <a:gd name="T17" fmla="*/ 1716 h 2284"/>
                  <a:gd name="T18" fmla="*/ 1540 w 2328"/>
                  <a:gd name="T19" fmla="*/ 1716 h 2284"/>
                  <a:gd name="T20" fmla="*/ 2328 w 2328"/>
                  <a:gd name="T21" fmla="*/ 856 h 2284"/>
                  <a:gd name="T22" fmla="*/ 1540 w 2328"/>
                  <a:gd name="T23" fmla="*/ 0 h 2284"/>
                  <a:gd name="T24" fmla="*/ 1540 w 2328"/>
                  <a:gd name="T25" fmla="*/ 1620 h 2284"/>
                  <a:gd name="T26" fmla="*/ 1302 w 2328"/>
                  <a:gd name="T27" fmla="*/ 1620 h 2284"/>
                  <a:gd name="T28" fmla="*/ 1270 w 2328"/>
                  <a:gd name="T29" fmla="*/ 1632 h 2284"/>
                  <a:gd name="T30" fmla="*/ 707 w 2328"/>
                  <a:gd name="T31" fmla="*/ 2129 h 2284"/>
                  <a:gd name="T32" fmla="*/ 707 w 2328"/>
                  <a:gd name="T33" fmla="*/ 1655 h 2284"/>
                  <a:gd name="T34" fmla="*/ 668 w 2328"/>
                  <a:gd name="T35" fmla="*/ 1608 h 2284"/>
                  <a:gd name="T36" fmla="*/ 95 w 2328"/>
                  <a:gd name="T37" fmla="*/ 856 h 2284"/>
                  <a:gd name="T38" fmla="*/ 790 w 2328"/>
                  <a:gd name="T39" fmla="*/ 95 h 2284"/>
                  <a:gd name="T40" fmla="*/ 1542 w 2328"/>
                  <a:gd name="T41" fmla="*/ 95 h 2284"/>
                  <a:gd name="T42" fmla="*/ 2235 w 2328"/>
                  <a:gd name="T43" fmla="*/ 859 h 2284"/>
                  <a:gd name="T44" fmla="*/ 1540 w 2328"/>
                  <a:gd name="T45" fmla="*/ 1620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28" h="2284">
                    <a:moveTo>
                      <a:pt x="1540" y="0"/>
                    </a:moveTo>
                    <a:cubicBezTo>
                      <a:pt x="790" y="0"/>
                      <a:pt x="790" y="0"/>
                      <a:pt x="790" y="0"/>
                    </a:cubicBezTo>
                    <a:cubicBezTo>
                      <a:pt x="355" y="0"/>
                      <a:pt x="0" y="384"/>
                      <a:pt x="0" y="856"/>
                    </a:cubicBezTo>
                    <a:cubicBezTo>
                      <a:pt x="0" y="1258"/>
                      <a:pt x="254" y="1603"/>
                      <a:pt x="612" y="1694"/>
                    </a:cubicBezTo>
                    <a:cubicBezTo>
                      <a:pt x="612" y="2235"/>
                      <a:pt x="612" y="2235"/>
                      <a:pt x="612" y="2235"/>
                    </a:cubicBezTo>
                    <a:cubicBezTo>
                      <a:pt x="612" y="2254"/>
                      <a:pt x="622" y="2271"/>
                      <a:pt x="639" y="2279"/>
                    </a:cubicBezTo>
                    <a:cubicBezTo>
                      <a:pt x="646" y="2281"/>
                      <a:pt x="651" y="2284"/>
                      <a:pt x="658" y="2284"/>
                    </a:cubicBezTo>
                    <a:cubicBezTo>
                      <a:pt x="671" y="2284"/>
                      <a:pt x="680" y="2279"/>
                      <a:pt x="690" y="2271"/>
                    </a:cubicBezTo>
                    <a:cubicBezTo>
                      <a:pt x="1322" y="1716"/>
                      <a:pt x="1322" y="1716"/>
                      <a:pt x="1322" y="1716"/>
                    </a:cubicBezTo>
                    <a:cubicBezTo>
                      <a:pt x="1540" y="1716"/>
                      <a:pt x="1540" y="1716"/>
                      <a:pt x="1540" y="1716"/>
                    </a:cubicBezTo>
                    <a:cubicBezTo>
                      <a:pt x="1975" y="1716"/>
                      <a:pt x="2328" y="1331"/>
                      <a:pt x="2328" y="856"/>
                    </a:cubicBezTo>
                    <a:cubicBezTo>
                      <a:pt x="2328" y="382"/>
                      <a:pt x="1975" y="0"/>
                      <a:pt x="1540" y="0"/>
                    </a:cubicBezTo>
                    <a:close/>
                    <a:moveTo>
                      <a:pt x="1540" y="1620"/>
                    </a:moveTo>
                    <a:cubicBezTo>
                      <a:pt x="1302" y="1620"/>
                      <a:pt x="1302" y="1620"/>
                      <a:pt x="1302" y="1620"/>
                    </a:cubicBezTo>
                    <a:cubicBezTo>
                      <a:pt x="1290" y="1620"/>
                      <a:pt x="1280" y="1625"/>
                      <a:pt x="1270" y="1632"/>
                    </a:cubicBezTo>
                    <a:cubicBezTo>
                      <a:pt x="707" y="2129"/>
                      <a:pt x="707" y="2129"/>
                      <a:pt x="707" y="2129"/>
                    </a:cubicBezTo>
                    <a:cubicBezTo>
                      <a:pt x="707" y="1655"/>
                      <a:pt x="707" y="1655"/>
                      <a:pt x="707" y="1655"/>
                    </a:cubicBezTo>
                    <a:cubicBezTo>
                      <a:pt x="707" y="1632"/>
                      <a:pt x="690" y="1613"/>
                      <a:pt x="668" y="1608"/>
                    </a:cubicBezTo>
                    <a:cubicBezTo>
                      <a:pt x="338" y="1544"/>
                      <a:pt x="95" y="1229"/>
                      <a:pt x="95" y="856"/>
                    </a:cubicBezTo>
                    <a:cubicBezTo>
                      <a:pt x="95" y="438"/>
                      <a:pt x="406" y="95"/>
                      <a:pt x="790" y="95"/>
                    </a:cubicBezTo>
                    <a:cubicBezTo>
                      <a:pt x="1542" y="95"/>
                      <a:pt x="1542" y="95"/>
                      <a:pt x="1542" y="95"/>
                    </a:cubicBezTo>
                    <a:cubicBezTo>
                      <a:pt x="1924" y="95"/>
                      <a:pt x="2235" y="438"/>
                      <a:pt x="2235" y="859"/>
                    </a:cubicBezTo>
                    <a:cubicBezTo>
                      <a:pt x="2235" y="1278"/>
                      <a:pt x="1924" y="1620"/>
                      <a:pt x="1540" y="1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2" name="Freeform 6"/>
              <p:cNvSpPr>
                <a:spLocks/>
              </p:cNvSpPr>
              <p:nvPr/>
            </p:nvSpPr>
            <p:spPr bwMode="auto">
              <a:xfrm>
                <a:off x="925" y="1433"/>
                <a:ext cx="77" cy="502"/>
              </a:xfrm>
              <a:custGeom>
                <a:avLst/>
                <a:gdLst>
                  <a:gd name="T0" fmla="*/ 19 w 41"/>
                  <a:gd name="T1" fmla="*/ 267 h 267"/>
                  <a:gd name="T2" fmla="*/ 0 w 41"/>
                  <a:gd name="T3" fmla="*/ 248 h 267"/>
                  <a:gd name="T4" fmla="*/ 0 w 41"/>
                  <a:gd name="T5" fmla="*/ 20 h 267"/>
                  <a:gd name="T6" fmla="*/ 19 w 41"/>
                  <a:gd name="T7" fmla="*/ 0 h 267"/>
                  <a:gd name="T8" fmla="*/ 39 w 41"/>
                  <a:gd name="T9" fmla="*/ 20 h 267"/>
                  <a:gd name="T10" fmla="*/ 39 w 41"/>
                  <a:gd name="T11" fmla="*/ 248 h 267"/>
                  <a:gd name="T12" fmla="*/ 19 w 41"/>
                  <a:gd name="T13" fmla="*/ 267 h 267"/>
                </a:gdLst>
                <a:ahLst/>
                <a:cxnLst>
                  <a:cxn ang="0">
                    <a:pos x="T0" y="T1"/>
                  </a:cxn>
                  <a:cxn ang="0">
                    <a:pos x="T2" y="T3"/>
                  </a:cxn>
                  <a:cxn ang="0">
                    <a:pos x="T4" y="T5"/>
                  </a:cxn>
                  <a:cxn ang="0">
                    <a:pos x="T6" y="T7"/>
                  </a:cxn>
                  <a:cxn ang="0">
                    <a:pos x="T8" y="T9"/>
                  </a:cxn>
                  <a:cxn ang="0">
                    <a:pos x="T10" y="T11"/>
                  </a:cxn>
                  <a:cxn ang="0">
                    <a:pos x="T12" y="T13"/>
                  </a:cxn>
                </a:cxnLst>
                <a:rect l="0" t="0" r="r" b="b"/>
                <a:pathLst>
                  <a:path w="41" h="267">
                    <a:moveTo>
                      <a:pt x="19" y="267"/>
                    </a:moveTo>
                    <a:cubicBezTo>
                      <a:pt x="7" y="267"/>
                      <a:pt x="0" y="257"/>
                      <a:pt x="0" y="248"/>
                    </a:cubicBezTo>
                    <a:cubicBezTo>
                      <a:pt x="0" y="20"/>
                      <a:pt x="0" y="20"/>
                      <a:pt x="0" y="20"/>
                    </a:cubicBezTo>
                    <a:cubicBezTo>
                      <a:pt x="0" y="8"/>
                      <a:pt x="10" y="0"/>
                      <a:pt x="19" y="0"/>
                    </a:cubicBezTo>
                    <a:cubicBezTo>
                      <a:pt x="32" y="0"/>
                      <a:pt x="39" y="10"/>
                      <a:pt x="39" y="20"/>
                    </a:cubicBezTo>
                    <a:cubicBezTo>
                      <a:pt x="39" y="248"/>
                      <a:pt x="39" y="248"/>
                      <a:pt x="39" y="248"/>
                    </a:cubicBezTo>
                    <a:cubicBezTo>
                      <a:pt x="41" y="257"/>
                      <a:pt x="32" y="267"/>
                      <a:pt x="19"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3" name="Freeform 7"/>
              <p:cNvSpPr>
                <a:spLocks/>
              </p:cNvSpPr>
              <p:nvPr/>
            </p:nvSpPr>
            <p:spPr bwMode="auto">
              <a:xfrm>
                <a:off x="1679" y="1433"/>
                <a:ext cx="79" cy="502"/>
              </a:xfrm>
              <a:custGeom>
                <a:avLst/>
                <a:gdLst>
                  <a:gd name="T0" fmla="*/ 20 w 42"/>
                  <a:gd name="T1" fmla="*/ 267 h 267"/>
                  <a:gd name="T2" fmla="*/ 0 w 42"/>
                  <a:gd name="T3" fmla="*/ 248 h 267"/>
                  <a:gd name="T4" fmla="*/ 0 w 42"/>
                  <a:gd name="T5" fmla="*/ 20 h 267"/>
                  <a:gd name="T6" fmla="*/ 20 w 42"/>
                  <a:gd name="T7" fmla="*/ 0 h 267"/>
                  <a:gd name="T8" fmla="*/ 39 w 42"/>
                  <a:gd name="T9" fmla="*/ 20 h 267"/>
                  <a:gd name="T10" fmla="*/ 39 w 42"/>
                  <a:gd name="T11" fmla="*/ 248 h 267"/>
                  <a:gd name="T12" fmla="*/ 20 w 42"/>
                  <a:gd name="T13" fmla="*/ 267 h 267"/>
                </a:gdLst>
                <a:ahLst/>
                <a:cxnLst>
                  <a:cxn ang="0">
                    <a:pos x="T0" y="T1"/>
                  </a:cxn>
                  <a:cxn ang="0">
                    <a:pos x="T2" y="T3"/>
                  </a:cxn>
                  <a:cxn ang="0">
                    <a:pos x="T4" y="T5"/>
                  </a:cxn>
                  <a:cxn ang="0">
                    <a:pos x="T6" y="T7"/>
                  </a:cxn>
                  <a:cxn ang="0">
                    <a:pos x="T8" y="T9"/>
                  </a:cxn>
                  <a:cxn ang="0">
                    <a:pos x="T10" y="T11"/>
                  </a:cxn>
                  <a:cxn ang="0">
                    <a:pos x="T12" y="T13"/>
                  </a:cxn>
                </a:cxnLst>
                <a:rect l="0" t="0" r="r" b="b"/>
                <a:pathLst>
                  <a:path w="42" h="267">
                    <a:moveTo>
                      <a:pt x="20" y="267"/>
                    </a:moveTo>
                    <a:cubicBezTo>
                      <a:pt x="8" y="267"/>
                      <a:pt x="0" y="257"/>
                      <a:pt x="0" y="248"/>
                    </a:cubicBezTo>
                    <a:cubicBezTo>
                      <a:pt x="0" y="20"/>
                      <a:pt x="0" y="20"/>
                      <a:pt x="0" y="20"/>
                    </a:cubicBezTo>
                    <a:cubicBezTo>
                      <a:pt x="0" y="8"/>
                      <a:pt x="10" y="0"/>
                      <a:pt x="20" y="0"/>
                    </a:cubicBezTo>
                    <a:cubicBezTo>
                      <a:pt x="30" y="0"/>
                      <a:pt x="39" y="10"/>
                      <a:pt x="39" y="20"/>
                    </a:cubicBezTo>
                    <a:cubicBezTo>
                      <a:pt x="39" y="248"/>
                      <a:pt x="39" y="248"/>
                      <a:pt x="39" y="248"/>
                    </a:cubicBezTo>
                    <a:cubicBezTo>
                      <a:pt x="42" y="257"/>
                      <a:pt x="32" y="267"/>
                      <a:pt x="20"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Freeform 8"/>
              <p:cNvSpPr>
                <a:spLocks/>
              </p:cNvSpPr>
              <p:nvPr/>
            </p:nvSpPr>
            <p:spPr bwMode="auto">
              <a:xfrm>
                <a:off x="2439" y="1356"/>
                <a:ext cx="73" cy="652"/>
              </a:xfrm>
              <a:custGeom>
                <a:avLst/>
                <a:gdLst>
                  <a:gd name="T0" fmla="*/ 20 w 39"/>
                  <a:gd name="T1" fmla="*/ 347 h 347"/>
                  <a:gd name="T2" fmla="*/ 0 w 39"/>
                  <a:gd name="T3" fmla="*/ 328 h 347"/>
                  <a:gd name="T4" fmla="*/ 0 w 39"/>
                  <a:gd name="T5" fmla="*/ 19 h 347"/>
                  <a:gd name="T6" fmla="*/ 20 w 39"/>
                  <a:gd name="T7" fmla="*/ 0 h 347"/>
                  <a:gd name="T8" fmla="*/ 39 w 39"/>
                  <a:gd name="T9" fmla="*/ 19 h 347"/>
                  <a:gd name="T10" fmla="*/ 39 w 39"/>
                  <a:gd name="T11" fmla="*/ 328 h 347"/>
                  <a:gd name="T12" fmla="*/ 20 w 39"/>
                  <a:gd name="T13" fmla="*/ 347 h 347"/>
                </a:gdLst>
                <a:ahLst/>
                <a:cxnLst>
                  <a:cxn ang="0">
                    <a:pos x="T0" y="T1"/>
                  </a:cxn>
                  <a:cxn ang="0">
                    <a:pos x="T2" y="T3"/>
                  </a:cxn>
                  <a:cxn ang="0">
                    <a:pos x="T4" y="T5"/>
                  </a:cxn>
                  <a:cxn ang="0">
                    <a:pos x="T6" y="T7"/>
                  </a:cxn>
                  <a:cxn ang="0">
                    <a:pos x="T8" y="T9"/>
                  </a:cxn>
                  <a:cxn ang="0">
                    <a:pos x="T10" y="T11"/>
                  </a:cxn>
                  <a:cxn ang="0">
                    <a:pos x="T12" y="T13"/>
                  </a:cxn>
                </a:cxnLst>
                <a:rect l="0" t="0" r="r" b="b"/>
                <a:pathLst>
                  <a:path w="39" h="347">
                    <a:moveTo>
                      <a:pt x="20" y="347"/>
                    </a:moveTo>
                    <a:cubicBezTo>
                      <a:pt x="8" y="347"/>
                      <a:pt x="0" y="338"/>
                      <a:pt x="0" y="328"/>
                    </a:cubicBezTo>
                    <a:cubicBezTo>
                      <a:pt x="0" y="19"/>
                      <a:pt x="0" y="19"/>
                      <a:pt x="0" y="19"/>
                    </a:cubicBezTo>
                    <a:cubicBezTo>
                      <a:pt x="0" y="7"/>
                      <a:pt x="10" y="0"/>
                      <a:pt x="20" y="0"/>
                    </a:cubicBezTo>
                    <a:cubicBezTo>
                      <a:pt x="32" y="0"/>
                      <a:pt x="39" y="10"/>
                      <a:pt x="39" y="19"/>
                    </a:cubicBezTo>
                    <a:cubicBezTo>
                      <a:pt x="39" y="328"/>
                      <a:pt x="39" y="328"/>
                      <a:pt x="39" y="328"/>
                    </a:cubicBezTo>
                    <a:cubicBezTo>
                      <a:pt x="39" y="338"/>
                      <a:pt x="30" y="347"/>
                      <a:pt x="20"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5" name="Freeform 9"/>
              <p:cNvSpPr>
                <a:spLocks/>
              </p:cNvSpPr>
              <p:nvPr/>
            </p:nvSpPr>
            <p:spPr bwMode="auto">
              <a:xfrm>
                <a:off x="2629" y="1490"/>
                <a:ext cx="73" cy="385"/>
              </a:xfrm>
              <a:custGeom>
                <a:avLst/>
                <a:gdLst>
                  <a:gd name="T0" fmla="*/ 19 w 39"/>
                  <a:gd name="T1" fmla="*/ 205 h 205"/>
                  <a:gd name="T2" fmla="*/ 0 w 39"/>
                  <a:gd name="T3" fmla="*/ 186 h 205"/>
                  <a:gd name="T4" fmla="*/ 0 w 39"/>
                  <a:gd name="T5" fmla="*/ 19 h 205"/>
                  <a:gd name="T6" fmla="*/ 19 w 39"/>
                  <a:gd name="T7" fmla="*/ 0 h 205"/>
                  <a:gd name="T8" fmla="*/ 39 w 39"/>
                  <a:gd name="T9" fmla="*/ 19 h 205"/>
                  <a:gd name="T10" fmla="*/ 39 w 39"/>
                  <a:gd name="T11" fmla="*/ 186 h 205"/>
                  <a:gd name="T12" fmla="*/ 19 w 39"/>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39" h="205">
                    <a:moveTo>
                      <a:pt x="19" y="205"/>
                    </a:moveTo>
                    <a:cubicBezTo>
                      <a:pt x="7" y="205"/>
                      <a:pt x="0" y="196"/>
                      <a:pt x="0" y="186"/>
                    </a:cubicBezTo>
                    <a:cubicBezTo>
                      <a:pt x="0" y="19"/>
                      <a:pt x="0" y="19"/>
                      <a:pt x="0" y="19"/>
                    </a:cubicBezTo>
                    <a:cubicBezTo>
                      <a:pt x="0" y="7"/>
                      <a:pt x="9" y="0"/>
                      <a:pt x="19" y="0"/>
                    </a:cubicBezTo>
                    <a:cubicBezTo>
                      <a:pt x="31" y="0"/>
                      <a:pt x="39" y="10"/>
                      <a:pt x="39" y="19"/>
                    </a:cubicBezTo>
                    <a:cubicBezTo>
                      <a:pt x="39" y="186"/>
                      <a:pt x="39" y="186"/>
                      <a:pt x="39" y="186"/>
                    </a:cubicBezTo>
                    <a:cubicBezTo>
                      <a:pt x="39" y="198"/>
                      <a:pt x="29" y="205"/>
                      <a:pt x="19"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6" name="Freeform 10"/>
              <p:cNvSpPr>
                <a:spLocks/>
              </p:cNvSpPr>
              <p:nvPr/>
            </p:nvSpPr>
            <p:spPr bwMode="auto">
              <a:xfrm>
                <a:off x="3383" y="1490"/>
                <a:ext cx="73" cy="385"/>
              </a:xfrm>
              <a:custGeom>
                <a:avLst/>
                <a:gdLst>
                  <a:gd name="T0" fmla="*/ 20 w 39"/>
                  <a:gd name="T1" fmla="*/ 205 h 205"/>
                  <a:gd name="T2" fmla="*/ 0 w 39"/>
                  <a:gd name="T3" fmla="*/ 186 h 205"/>
                  <a:gd name="T4" fmla="*/ 0 w 39"/>
                  <a:gd name="T5" fmla="*/ 19 h 205"/>
                  <a:gd name="T6" fmla="*/ 20 w 39"/>
                  <a:gd name="T7" fmla="*/ 0 h 205"/>
                  <a:gd name="T8" fmla="*/ 39 w 39"/>
                  <a:gd name="T9" fmla="*/ 19 h 205"/>
                  <a:gd name="T10" fmla="*/ 39 w 39"/>
                  <a:gd name="T11" fmla="*/ 186 h 205"/>
                  <a:gd name="T12" fmla="*/ 20 w 39"/>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39" h="205">
                    <a:moveTo>
                      <a:pt x="20" y="205"/>
                    </a:moveTo>
                    <a:cubicBezTo>
                      <a:pt x="7" y="205"/>
                      <a:pt x="0" y="196"/>
                      <a:pt x="0" y="186"/>
                    </a:cubicBezTo>
                    <a:cubicBezTo>
                      <a:pt x="0" y="19"/>
                      <a:pt x="0" y="19"/>
                      <a:pt x="0" y="19"/>
                    </a:cubicBezTo>
                    <a:cubicBezTo>
                      <a:pt x="0" y="7"/>
                      <a:pt x="10" y="0"/>
                      <a:pt x="20" y="0"/>
                    </a:cubicBezTo>
                    <a:cubicBezTo>
                      <a:pt x="32" y="0"/>
                      <a:pt x="39" y="10"/>
                      <a:pt x="39" y="19"/>
                    </a:cubicBezTo>
                    <a:cubicBezTo>
                      <a:pt x="39" y="186"/>
                      <a:pt x="39" y="186"/>
                      <a:pt x="39" y="186"/>
                    </a:cubicBezTo>
                    <a:cubicBezTo>
                      <a:pt x="39" y="198"/>
                      <a:pt x="29" y="205"/>
                      <a:pt x="20"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7" name="Freeform 11"/>
              <p:cNvSpPr>
                <a:spLocks/>
              </p:cNvSpPr>
              <p:nvPr/>
            </p:nvSpPr>
            <p:spPr bwMode="auto">
              <a:xfrm>
                <a:off x="1113" y="1283"/>
                <a:ext cx="79" cy="794"/>
              </a:xfrm>
              <a:custGeom>
                <a:avLst/>
                <a:gdLst>
                  <a:gd name="T0" fmla="*/ 20 w 42"/>
                  <a:gd name="T1" fmla="*/ 423 h 423"/>
                  <a:gd name="T2" fmla="*/ 0 w 42"/>
                  <a:gd name="T3" fmla="*/ 404 h 423"/>
                  <a:gd name="T4" fmla="*/ 0 w 42"/>
                  <a:gd name="T5" fmla="*/ 19 h 423"/>
                  <a:gd name="T6" fmla="*/ 20 w 42"/>
                  <a:gd name="T7" fmla="*/ 0 h 423"/>
                  <a:gd name="T8" fmla="*/ 39 w 42"/>
                  <a:gd name="T9" fmla="*/ 19 h 423"/>
                  <a:gd name="T10" fmla="*/ 39 w 42"/>
                  <a:gd name="T11" fmla="*/ 404 h 423"/>
                  <a:gd name="T12" fmla="*/ 20 w 42"/>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42" h="423">
                    <a:moveTo>
                      <a:pt x="20" y="423"/>
                    </a:moveTo>
                    <a:cubicBezTo>
                      <a:pt x="8" y="423"/>
                      <a:pt x="0" y="413"/>
                      <a:pt x="0" y="404"/>
                    </a:cubicBezTo>
                    <a:cubicBezTo>
                      <a:pt x="0" y="19"/>
                      <a:pt x="0" y="19"/>
                      <a:pt x="0" y="19"/>
                    </a:cubicBezTo>
                    <a:cubicBezTo>
                      <a:pt x="0" y="7"/>
                      <a:pt x="10" y="0"/>
                      <a:pt x="20" y="0"/>
                    </a:cubicBezTo>
                    <a:cubicBezTo>
                      <a:pt x="30" y="0"/>
                      <a:pt x="39" y="9"/>
                      <a:pt x="39" y="19"/>
                    </a:cubicBezTo>
                    <a:cubicBezTo>
                      <a:pt x="39" y="404"/>
                      <a:pt x="39" y="404"/>
                      <a:pt x="39" y="404"/>
                    </a:cubicBezTo>
                    <a:cubicBezTo>
                      <a:pt x="42" y="416"/>
                      <a:pt x="32" y="423"/>
                      <a:pt x="20"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8" name="Freeform 12"/>
              <p:cNvSpPr>
                <a:spLocks/>
              </p:cNvSpPr>
              <p:nvPr/>
            </p:nvSpPr>
            <p:spPr bwMode="auto">
              <a:xfrm>
                <a:off x="1869" y="1283"/>
                <a:ext cx="77" cy="794"/>
              </a:xfrm>
              <a:custGeom>
                <a:avLst/>
                <a:gdLst>
                  <a:gd name="T0" fmla="*/ 19 w 41"/>
                  <a:gd name="T1" fmla="*/ 423 h 423"/>
                  <a:gd name="T2" fmla="*/ 0 w 41"/>
                  <a:gd name="T3" fmla="*/ 404 h 423"/>
                  <a:gd name="T4" fmla="*/ 0 w 41"/>
                  <a:gd name="T5" fmla="*/ 19 h 423"/>
                  <a:gd name="T6" fmla="*/ 19 w 41"/>
                  <a:gd name="T7" fmla="*/ 0 h 423"/>
                  <a:gd name="T8" fmla="*/ 39 w 41"/>
                  <a:gd name="T9" fmla="*/ 19 h 423"/>
                  <a:gd name="T10" fmla="*/ 39 w 41"/>
                  <a:gd name="T11" fmla="*/ 404 h 423"/>
                  <a:gd name="T12" fmla="*/ 19 w 41"/>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41" h="423">
                    <a:moveTo>
                      <a:pt x="19" y="423"/>
                    </a:moveTo>
                    <a:cubicBezTo>
                      <a:pt x="7" y="423"/>
                      <a:pt x="0" y="413"/>
                      <a:pt x="0" y="404"/>
                    </a:cubicBezTo>
                    <a:cubicBezTo>
                      <a:pt x="0" y="19"/>
                      <a:pt x="0" y="19"/>
                      <a:pt x="0" y="19"/>
                    </a:cubicBezTo>
                    <a:cubicBezTo>
                      <a:pt x="0" y="7"/>
                      <a:pt x="9" y="0"/>
                      <a:pt x="19" y="0"/>
                    </a:cubicBezTo>
                    <a:cubicBezTo>
                      <a:pt x="31" y="0"/>
                      <a:pt x="39" y="9"/>
                      <a:pt x="39" y="19"/>
                    </a:cubicBezTo>
                    <a:cubicBezTo>
                      <a:pt x="39" y="404"/>
                      <a:pt x="39" y="404"/>
                      <a:pt x="39" y="404"/>
                    </a:cubicBezTo>
                    <a:cubicBezTo>
                      <a:pt x="41" y="416"/>
                      <a:pt x="31" y="423"/>
                      <a:pt x="19"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9" name="Freeform 13"/>
              <p:cNvSpPr>
                <a:spLocks/>
              </p:cNvSpPr>
              <p:nvPr/>
            </p:nvSpPr>
            <p:spPr bwMode="auto">
              <a:xfrm>
                <a:off x="2057" y="1163"/>
                <a:ext cx="79" cy="1038"/>
              </a:xfrm>
              <a:custGeom>
                <a:avLst/>
                <a:gdLst>
                  <a:gd name="T0" fmla="*/ 20 w 42"/>
                  <a:gd name="T1" fmla="*/ 553 h 553"/>
                  <a:gd name="T2" fmla="*/ 0 w 42"/>
                  <a:gd name="T3" fmla="*/ 534 h 553"/>
                  <a:gd name="T4" fmla="*/ 0 w 42"/>
                  <a:gd name="T5" fmla="*/ 20 h 553"/>
                  <a:gd name="T6" fmla="*/ 20 w 42"/>
                  <a:gd name="T7" fmla="*/ 0 h 553"/>
                  <a:gd name="T8" fmla="*/ 39 w 42"/>
                  <a:gd name="T9" fmla="*/ 20 h 553"/>
                  <a:gd name="T10" fmla="*/ 39 w 42"/>
                  <a:gd name="T11" fmla="*/ 534 h 553"/>
                  <a:gd name="T12" fmla="*/ 20 w 42"/>
                  <a:gd name="T13" fmla="*/ 553 h 553"/>
                </a:gdLst>
                <a:ahLst/>
                <a:cxnLst>
                  <a:cxn ang="0">
                    <a:pos x="T0" y="T1"/>
                  </a:cxn>
                  <a:cxn ang="0">
                    <a:pos x="T2" y="T3"/>
                  </a:cxn>
                  <a:cxn ang="0">
                    <a:pos x="T4" y="T5"/>
                  </a:cxn>
                  <a:cxn ang="0">
                    <a:pos x="T6" y="T7"/>
                  </a:cxn>
                  <a:cxn ang="0">
                    <a:pos x="T8" y="T9"/>
                  </a:cxn>
                  <a:cxn ang="0">
                    <a:pos x="T10" y="T11"/>
                  </a:cxn>
                  <a:cxn ang="0">
                    <a:pos x="T12" y="T13"/>
                  </a:cxn>
                </a:cxnLst>
                <a:rect l="0" t="0" r="r" b="b"/>
                <a:pathLst>
                  <a:path w="42" h="553">
                    <a:moveTo>
                      <a:pt x="20" y="553"/>
                    </a:moveTo>
                    <a:cubicBezTo>
                      <a:pt x="7" y="553"/>
                      <a:pt x="0" y="543"/>
                      <a:pt x="0" y="534"/>
                    </a:cubicBezTo>
                    <a:cubicBezTo>
                      <a:pt x="0" y="20"/>
                      <a:pt x="0" y="20"/>
                      <a:pt x="0" y="20"/>
                    </a:cubicBezTo>
                    <a:cubicBezTo>
                      <a:pt x="0" y="7"/>
                      <a:pt x="10" y="0"/>
                      <a:pt x="20" y="0"/>
                    </a:cubicBezTo>
                    <a:cubicBezTo>
                      <a:pt x="32" y="0"/>
                      <a:pt x="39" y="10"/>
                      <a:pt x="39" y="20"/>
                    </a:cubicBezTo>
                    <a:cubicBezTo>
                      <a:pt x="39" y="534"/>
                      <a:pt x="39" y="534"/>
                      <a:pt x="39" y="534"/>
                    </a:cubicBezTo>
                    <a:cubicBezTo>
                      <a:pt x="42" y="546"/>
                      <a:pt x="32" y="553"/>
                      <a:pt x="20" y="5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0" name="Freeform 14"/>
              <p:cNvSpPr>
                <a:spLocks/>
              </p:cNvSpPr>
              <p:nvPr/>
            </p:nvSpPr>
            <p:spPr bwMode="auto">
              <a:xfrm>
                <a:off x="3005" y="1283"/>
                <a:ext cx="73" cy="794"/>
              </a:xfrm>
              <a:custGeom>
                <a:avLst/>
                <a:gdLst>
                  <a:gd name="T0" fmla="*/ 20 w 39"/>
                  <a:gd name="T1" fmla="*/ 423 h 423"/>
                  <a:gd name="T2" fmla="*/ 0 w 39"/>
                  <a:gd name="T3" fmla="*/ 404 h 423"/>
                  <a:gd name="T4" fmla="*/ 0 w 39"/>
                  <a:gd name="T5" fmla="*/ 19 h 423"/>
                  <a:gd name="T6" fmla="*/ 20 w 39"/>
                  <a:gd name="T7" fmla="*/ 0 h 423"/>
                  <a:gd name="T8" fmla="*/ 39 w 39"/>
                  <a:gd name="T9" fmla="*/ 19 h 423"/>
                  <a:gd name="T10" fmla="*/ 39 w 39"/>
                  <a:gd name="T11" fmla="*/ 404 h 423"/>
                  <a:gd name="T12" fmla="*/ 20 w 39"/>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39" h="423">
                    <a:moveTo>
                      <a:pt x="20" y="423"/>
                    </a:moveTo>
                    <a:cubicBezTo>
                      <a:pt x="8" y="423"/>
                      <a:pt x="0" y="413"/>
                      <a:pt x="0" y="404"/>
                    </a:cubicBezTo>
                    <a:cubicBezTo>
                      <a:pt x="0" y="19"/>
                      <a:pt x="0" y="19"/>
                      <a:pt x="0" y="19"/>
                    </a:cubicBezTo>
                    <a:cubicBezTo>
                      <a:pt x="0" y="7"/>
                      <a:pt x="10" y="0"/>
                      <a:pt x="20" y="0"/>
                    </a:cubicBezTo>
                    <a:cubicBezTo>
                      <a:pt x="32" y="0"/>
                      <a:pt x="39" y="9"/>
                      <a:pt x="39" y="19"/>
                    </a:cubicBezTo>
                    <a:cubicBezTo>
                      <a:pt x="39" y="404"/>
                      <a:pt x="39" y="404"/>
                      <a:pt x="39" y="404"/>
                    </a:cubicBezTo>
                    <a:cubicBezTo>
                      <a:pt x="39" y="416"/>
                      <a:pt x="30" y="423"/>
                      <a:pt x="20"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1" name="Freeform 15"/>
              <p:cNvSpPr>
                <a:spLocks/>
              </p:cNvSpPr>
              <p:nvPr/>
            </p:nvSpPr>
            <p:spPr bwMode="auto">
              <a:xfrm>
                <a:off x="3195" y="1163"/>
                <a:ext cx="73" cy="1038"/>
              </a:xfrm>
              <a:custGeom>
                <a:avLst/>
                <a:gdLst>
                  <a:gd name="T0" fmla="*/ 19 w 39"/>
                  <a:gd name="T1" fmla="*/ 553 h 553"/>
                  <a:gd name="T2" fmla="*/ 0 w 39"/>
                  <a:gd name="T3" fmla="*/ 534 h 553"/>
                  <a:gd name="T4" fmla="*/ 0 w 39"/>
                  <a:gd name="T5" fmla="*/ 20 h 553"/>
                  <a:gd name="T6" fmla="*/ 19 w 39"/>
                  <a:gd name="T7" fmla="*/ 0 h 553"/>
                  <a:gd name="T8" fmla="*/ 39 w 39"/>
                  <a:gd name="T9" fmla="*/ 20 h 553"/>
                  <a:gd name="T10" fmla="*/ 39 w 39"/>
                  <a:gd name="T11" fmla="*/ 534 h 553"/>
                  <a:gd name="T12" fmla="*/ 19 w 39"/>
                  <a:gd name="T13" fmla="*/ 553 h 553"/>
                </a:gdLst>
                <a:ahLst/>
                <a:cxnLst>
                  <a:cxn ang="0">
                    <a:pos x="T0" y="T1"/>
                  </a:cxn>
                  <a:cxn ang="0">
                    <a:pos x="T2" y="T3"/>
                  </a:cxn>
                  <a:cxn ang="0">
                    <a:pos x="T4" y="T5"/>
                  </a:cxn>
                  <a:cxn ang="0">
                    <a:pos x="T6" y="T7"/>
                  </a:cxn>
                  <a:cxn ang="0">
                    <a:pos x="T8" y="T9"/>
                  </a:cxn>
                  <a:cxn ang="0">
                    <a:pos x="T10" y="T11"/>
                  </a:cxn>
                  <a:cxn ang="0">
                    <a:pos x="T12" y="T13"/>
                  </a:cxn>
                </a:cxnLst>
                <a:rect l="0" t="0" r="r" b="b"/>
                <a:pathLst>
                  <a:path w="39" h="553">
                    <a:moveTo>
                      <a:pt x="19" y="553"/>
                    </a:moveTo>
                    <a:cubicBezTo>
                      <a:pt x="7" y="553"/>
                      <a:pt x="0" y="543"/>
                      <a:pt x="0" y="534"/>
                    </a:cubicBezTo>
                    <a:cubicBezTo>
                      <a:pt x="0" y="20"/>
                      <a:pt x="0" y="20"/>
                      <a:pt x="0" y="20"/>
                    </a:cubicBezTo>
                    <a:cubicBezTo>
                      <a:pt x="0" y="7"/>
                      <a:pt x="9" y="0"/>
                      <a:pt x="19" y="0"/>
                    </a:cubicBezTo>
                    <a:cubicBezTo>
                      <a:pt x="29" y="0"/>
                      <a:pt x="39" y="10"/>
                      <a:pt x="39" y="20"/>
                    </a:cubicBezTo>
                    <a:cubicBezTo>
                      <a:pt x="39" y="534"/>
                      <a:pt x="39" y="534"/>
                      <a:pt x="39" y="534"/>
                    </a:cubicBezTo>
                    <a:cubicBezTo>
                      <a:pt x="39" y="546"/>
                      <a:pt x="29" y="553"/>
                      <a:pt x="19" y="5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2" name="Freeform 16"/>
              <p:cNvSpPr>
                <a:spLocks/>
              </p:cNvSpPr>
              <p:nvPr/>
            </p:nvSpPr>
            <p:spPr bwMode="auto">
              <a:xfrm>
                <a:off x="1491" y="1195"/>
                <a:ext cx="79" cy="974"/>
              </a:xfrm>
              <a:custGeom>
                <a:avLst/>
                <a:gdLst>
                  <a:gd name="T0" fmla="*/ 19 w 42"/>
                  <a:gd name="T1" fmla="*/ 519 h 519"/>
                  <a:gd name="T2" fmla="*/ 0 w 42"/>
                  <a:gd name="T3" fmla="*/ 500 h 519"/>
                  <a:gd name="T4" fmla="*/ 0 w 42"/>
                  <a:gd name="T5" fmla="*/ 20 h 519"/>
                  <a:gd name="T6" fmla="*/ 19 w 42"/>
                  <a:gd name="T7" fmla="*/ 0 h 519"/>
                  <a:gd name="T8" fmla="*/ 39 w 42"/>
                  <a:gd name="T9" fmla="*/ 20 h 519"/>
                  <a:gd name="T10" fmla="*/ 39 w 42"/>
                  <a:gd name="T11" fmla="*/ 500 h 519"/>
                  <a:gd name="T12" fmla="*/ 19 w 42"/>
                  <a:gd name="T13" fmla="*/ 519 h 519"/>
                </a:gdLst>
                <a:ahLst/>
                <a:cxnLst>
                  <a:cxn ang="0">
                    <a:pos x="T0" y="T1"/>
                  </a:cxn>
                  <a:cxn ang="0">
                    <a:pos x="T2" y="T3"/>
                  </a:cxn>
                  <a:cxn ang="0">
                    <a:pos x="T4" y="T5"/>
                  </a:cxn>
                  <a:cxn ang="0">
                    <a:pos x="T6" y="T7"/>
                  </a:cxn>
                  <a:cxn ang="0">
                    <a:pos x="T8" y="T9"/>
                  </a:cxn>
                  <a:cxn ang="0">
                    <a:pos x="T10" y="T11"/>
                  </a:cxn>
                  <a:cxn ang="0">
                    <a:pos x="T12" y="T13"/>
                  </a:cxn>
                </a:cxnLst>
                <a:rect l="0" t="0" r="r" b="b"/>
                <a:pathLst>
                  <a:path w="42" h="519">
                    <a:moveTo>
                      <a:pt x="19" y="519"/>
                    </a:moveTo>
                    <a:cubicBezTo>
                      <a:pt x="7" y="519"/>
                      <a:pt x="0" y="509"/>
                      <a:pt x="0" y="500"/>
                    </a:cubicBezTo>
                    <a:cubicBezTo>
                      <a:pt x="0" y="20"/>
                      <a:pt x="0" y="20"/>
                      <a:pt x="0" y="20"/>
                    </a:cubicBezTo>
                    <a:cubicBezTo>
                      <a:pt x="0" y="8"/>
                      <a:pt x="10" y="0"/>
                      <a:pt x="19" y="0"/>
                    </a:cubicBezTo>
                    <a:cubicBezTo>
                      <a:pt x="32" y="0"/>
                      <a:pt x="39" y="10"/>
                      <a:pt x="39" y="20"/>
                    </a:cubicBezTo>
                    <a:cubicBezTo>
                      <a:pt x="39" y="500"/>
                      <a:pt x="39" y="500"/>
                      <a:pt x="39" y="500"/>
                    </a:cubicBezTo>
                    <a:cubicBezTo>
                      <a:pt x="42" y="509"/>
                      <a:pt x="32" y="519"/>
                      <a:pt x="19" y="5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3" name="Freeform 17"/>
              <p:cNvSpPr>
                <a:spLocks/>
              </p:cNvSpPr>
              <p:nvPr/>
            </p:nvSpPr>
            <p:spPr bwMode="auto">
              <a:xfrm>
                <a:off x="1303" y="924"/>
                <a:ext cx="77" cy="1518"/>
              </a:xfrm>
              <a:custGeom>
                <a:avLst/>
                <a:gdLst>
                  <a:gd name="T0" fmla="*/ 19 w 41"/>
                  <a:gd name="T1" fmla="*/ 808 h 808"/>
                  <a:gd name="T2" fmla="*/ 0 w 41"/>
                  <a:gd name="T3" fmla="*/ 788 h 808"/>
                  <a:gd name="T4" fmla="*/ 0 w 41"/>
                  <a:gd name="T5" fmla="*/ 19 h 808"/>
                  <a:gd name="T6" fmla="*/ 19 w 41"/>
                  <a:gd name="T7" fmla="*/ 0 h 808"/>
                  <a:gd name="T8" fmla="*/ 39 w 41"/>
                  <a:gd name="T9" fmla="*/ 19 h 808"/>
                  <a:gd name="T10" fmla="*/ 39 w 41"/>
                  <a:gd name="T11" fmla="*/ 786 h 808"/>
                  <a:gd name="T12" fmla="*/ 19 w 41"/>
                  <a:gd name="T13" fmla="*/ 808 h 808"/>
                </a:gdLst>
                <a:ahLst/>
                <a:cxnLst>
                  <a:cxn ang="0">
                    <a:pos x="T0" y="T1"/>
                  </a:cxn>
                  <a:cxn ang="0">
                    <a:pos x="T2" y="T3"/>
                  </a:cxn>
                  <a:cxn ang="0">
                    <a:pos x="T4" y="T5"/>
                  </a:cxn>
                  <a:cxn ang="0">
                    <a:pos x="T6" y="T7"/>
                  </a:cxn>
                  <a:cxn ang="0">
                    <a:pos x="T8" y="T9"/>
                  </a:cxn>
                  <a:cxn ang="0">
                    <a:pos x="T10" y="T11"/>
                  </a:cxn>
                  <a:cxn ang="0">
                    <a:pos x="T12" y="T13"/>
                  </a:cxn>
                </a:cxnLst>
                <a:rect l="0" t="0" r="r" b="b"/>
                <a:pathLst>
                  <a:path w="41" h="808">
                    <a:moveTo>
                      <a:pt x="19" y="808"/>
                    </a:moveTo>
                    <a:cubicBezTo>
                      <a:pt x="7" y="808"/>
                      <a:pt x="0" y="798"/>
                      <a:pt x="0" y="788"/>
                    </a:cubicBezTo>
                    <a:cubicBezTo>
                      <a:pt x="0" y="19"/>
                      <a:pt x="0" y="19"/>
                      <a:pt x="0" y="19"/>
                    </a:cubicBezTo>
                    <a:cubicBezTo>
                      <a:pt x="0" y="7"/>
                      <a:pt x="9" y="0"/>
                      <a:pt x="19" y="0"/>
                    </a:cubicBezTo>
                    <a:cubicBezTo>
                      <a:pt x="31" y="0"/>
                      <a:pt x="39" y="10"/>
                      <a:pt x="39" y="19"/>
                    </a:cubicBezTo>
                    <a:cubicBezTo>
                      <a:pt x="39" y="786"/>
                      <a:pt x="39" y="786"/>
                      <a:pt x="39" y="786"/>
                    </a:cubicBezTo>
                    <a:cubicBezTo>
                      <a:pt x="41" y="798"/>
                      <a:pt x="31" y="808"/>
                      <a:pt x="1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4" name="Freeform 18"/>
              <p:cNvSpPr>
                <a:spLocks/>
              </p:cNvSpPr>
              <p:nvPr/>
            </p:nvSpPr>
            <p:spPr bwMode="auto">
              <a:xfrm>
                <a:off x="2251" y="992"/>
                <a:ext cx="73" cy="1380"/>
              </a:xfrm>
              <a:custGeom>
                <a:avLst/>
                <a:gdLst>
                  <a:gd name="T0" fmla="*/ 19 w 39"/>
                  <a:gd name="T1" fmla="*/ 735 h 735"/>
                  <a:gd name="T2" fmla="*/ 0 w 39"/>
                  <a:gd name="T3" fmla="*/ 715 h 735"/>
                  <a:gd name="T4" fmla="*/ 0 w 39"/>
                  <a:gd name="T5" fmla="*/ 20 h 735"/>
                  <a:gd name="T6" fmla="*/ 19 w 39"/>
                  <a:gd name="T7" fmla="*/ 0 h 735"/>
                  <a:gd name="T8" fmla="*/ 39 w 39"/>
                  <a:gd name="T9" fmla="*/ 20 h 735"/>
                  <a:gd name="T10" fmla="*/ 39 w 39"/>
                  <a:gd name="T11" fmla="*/ 715 h 735"/>
                  <a:gd name="T12" fmla="*/ 19 w 39"/>
                  <a:gd name="T13" fmla="*/ 735 h 735"/>
                </a:gdLst>
                <a:ahLst/>
                <a:cxnLst>
                  <a:cxn ang="0">
                    <a:pos x="T0" y="T1"/>
                  </a:cxn>
                  <a:cxn ang="0">
                    <a:pos x="T2" y="T3"/>
                  </a:cxn>
                  <a:cxn ang="0">
                    <a:pos x="T4" y="T5"/>
                  </a:cxn>
                  <a:cxn ang="0">
                    <a:pos x="T6" y="T7"/>
                  </a:cxn>
                  <a:cxn ang="0">
                    <a:pos x="T8" y="T9"/>
                  </a:cxn>
                  <a:cxn ang="0">
                    <a:pos x="T10" y="T11"/>
                  </a:cxn>
                  <a:cxn ang="0">
                    <a:pos x="T12" y="T13"/>
                  </a:cxn>
                </a:cxnLst>
                <a:rect l="0" t="0" r="r" b="b"/>
                <a:pathLst>
                  <a:path w="39" h="735">
                    <a:moveTo>
                      <a:pt x="19" y="735"/>
                    </a:moveTo>
                    <a:cubicBezTo>
                      <a:pt x="7" y="735"/>
                      <a:pt x="0" y="725"/>
                      <a:pt x="0" y="715"/>
                    </a:cubicBezTo>
                    <a:cubicBezTo>
                      <a:pt x="0" y="20"/>
                      <a:pt x="0" y="20"/>
                      <a:pt x="0" y="20"/>
                    </a:cubicBezTo>
                    <a:cubicBezTo>
                      <a:pt x="0" y="8"/>
                      <a:pt x="10" y="0"/>
                      <a:pt x="19" y="0"/>
                    </a:cubicBezTo>
                    <a:cubicBezTo>
                      <a:pt x="32" y="0"/>
                      <a:pt x="39" y="10"/>
                      <a:pt x="39" y="20"/>
                    </a:cubicBezTo>
                    <a:cubicBezTo>
                      <a:pt x="39" y="715"/>
                      <a:pt x="39" y="715"/>
                      <a:pt x="39" y="715"/>
                    </a:cubicBezTo>
                    <a:cubicBezTo>
                      <a:pt x="39" y="725"/>
                      <a:pt x="29" y="735"/>
                      <a:pt x="19"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5" name="Freeform 19"/>
              <p:cNvSpPr>
                <a:spLocks/>
              </p:cNvSpPr>
              <p:nvPr/>
            </p:nvSpPr>
            <p:spPr bwMode="auto">
              <a:xfrm>
                <a:off x="2817" y="992"/>
                <a:ext cx="73" cy="1380"/>
              </a:xfrm>
              <a:custGeom>
                <a:avLst/>
                <a:gdLst>
                  <a:gd name="T0" fmla="*/ 20 w 39"/>
                  <a:gd name="T1" fmla="*/ 735 h 735"/>
                  <a:gd name="T2" fmla="*/ 0 w 39"/>
                  <a:gd name="T3" fmla="*/ 715 h 735"/>
                  <a:gd name="T4" fmla="*/ 0 w 39"/>
                  <a:gd name="T5" fmla="*/ 20 h 735"/>
                  <a:gd name="T6" fmla="*/ 20 w 39"/>
                  <a:gd name="T7" fmla="*/ 0 h 735"/>
                  <a:gd name="T8" fmla="*/ 39 w 39"/>
                  <a:gd name="T9" fmla="*/ 20 h 735"/>
                  <a:gd name="T10" fmla="*/ 39 w 39"/>
                  <a:gd name="T11" fmla="*/ 715 h 735"/>
                  <a:gd name="T12" fmla="*/ 20 w 39"/>
                  <a:gd name="T13" fmla="*/ 735 h 735"/>
                </a:gdLst>
                <a:ahLst/>
                <a:cxnLst>
                  <a:cxn ang="0">
                    <a:pos x="T0" y="T1"/>
                  </a:cxn>
                  <a:cxn ang="0">
                    <a:pos x="T2" y="T3"/>
                  </a:cxn>
                  <a:cxn ang="0">
                    <a:pos x="T4" y="T5"/>
                  </a:cxn>
                  <a:cxn ang="0">
                    <a:pos x="T6" y="T7"/>
                  </a:cxn>
                  <a:cxn ang="0">
                    <a:pos x="T8" y="T9"/>
                  </a:cxn>
                  <a:cxn ang="0">
                    <a:pos x="T10" y="T11"/>
                  </a:cxn>
                  <a:cxn ang="0">
                    <a:pos x="T12" y="T13"/>
                  </a:cxn>
                </a:cxnLst>
                <a:rect l="0" t="0" r="r" b="b"/>
                <a:pathLst>
                  <a:path w="39" h="735">
                    <a:moveTo>
                      <a:pt x="20" y="735"/>
                    </a:moveTo>
                    <a:cubicBezTo>
                      <a:pt x="7" y="735"/>
                      <a:pt x="0" y="725"/>
                      <a:pt x="0" y="715"/>
                    </a:cubicBezTo>
                    <a:cubicBezTo>
                      <a:pt x="0" y="20"/>
                      <a:pt x="0" y="20"/>
                      <a:pt x="0" y="20"/>
                    </a:cubicBezTo>
                    <a:cubicBezTo>
                      <a:pt x="0" y="8"/>
                      <a:pt x="10" y="0"/>
                      <a:pt x="20" y="0"/>
                    </a:cubicBezTo>
                    <a:cubicBezTo>
                      <a:pt x="29" y="0"/>
                      <a:pt x="39" y="10"/>
                      <a:pt x="39" y="20"/>
                    </a:cubicBezTo>
                    <a:cubicBezTo>
                      <a:pt x="39" y="715"/>
                      <a:pt x="39" y="715"/>
                      <a:pt x="39" y="715"/>
                    </a:cubicBezTo>
                    <a:cubicBezTo>
                      <a:pt x="39" y="725"/>
                      <a:pt x="29" y="735"/>
                      <a:pt x="20"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6" name="Freeform 20"/>
              <p:cNvSpPr>
                <a:spLocks/>
              </p:cNvSpPr>
              <p:nvPr/>
            </p:nvSpPr>
            <p:spPr bwMode="auto">
              <a:xfrm>
                <a:off x="948" y="1636"/>
                <a:ext cx="2482" cy="73"/>
              </a:xfrm>
              <a:custGeom>
                <a:avLst/>
                <a:gdLst>
                  <a:gd name="T0" fmla="*/ 1300 w 1320"/>
                  <a:gd name="T1" fmla="*/ 39 h 39"/>
                  <a:gd name="T2" fmla="*/ 20 w 1320"/>
                  <a:gd name="T3" fmla="*/ 39 h 39"/>
                  <a:gd name="T4" fmla="*/ 0 w 1320"/>
                  <a:gd name="T5" fmla="*/ 20 h 39"/>
                  <a:gd name="T6" fmla="*/ 20 w 1320"/>
                  <a:gd name="T7" fmla="*/ 0 h 39"/>
                  <a:gd name="T8" fmla="*/ 1300 w 1320"/>
                  <a:gd name="T9" fmla="*/ 0 h 39"/>
                  <a:gd name="T10" fmla="*/ 1320 w 1320"/>
                  <a:gd name="T11" fmla="*/ 20 h 39"/>
                  <a:gd name="T12" fmla="*/ 1300 w 132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20" h="39">
                    <a:moveTo>
                      <a:pt x="1300" y="39"/>
                    </a:moveTo>
                    <a:cubicBezTo>
                      <a:pt x="20" y="39"/>
                      <a:pt x="20" y="39"/>
                      <a:pt x="20" y="39"/>
                    </a:cubicBezTo>
                    <a:cubicBezTo>
                      <a:pt x="7" y="39"/>
                      <a:pt x="0" y="30"/>
                      <a:pt x="0" y="20"/>
                    </a:cubicBezTo>
                    <a:cubicBezTo>
                      <a:pt x="0" y="10"/>
                      <a:pt x="10" y="0"/>
                      <a:pt x="20" y="0"/>
                    </a:cubicBezTo>
                    <a:cubicBezTo>
                      <a:pt x="1300" y="0"/>
                      <a:pt x="1300" y="0"/>
                      <a:pt x="1300" y="0"/>
                    </a:cubicBezTo>
                    <a:cubicBezTo>
                      <a:pt x="1312" y="0"/>
                      <a:pt x="1320" y="10"/>
                      <a:pt x="1320" y="20"/>
                    </a:cubicBezTo>
                    <a:cubicBezTo>
                      <a:pt x="1320" y="30"/>
                      <a:pt x="1312" y="39"/>
                      <a:pt x="130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7" name="Group 126"/>
          <p:cNvGrpSpPr/>
          <p:nvPr/>
        </p:nvGrpSpPr>
        <p:grpSpPr>
          <a:xfrm>
            <a:off x="1809751" y="3228735"/>
            <a:ext cx="930716" cy="930716"/>
            <a:chOff x="381000" y="2724150"/>
            <a:chExt cx="1240954" cy="1240954"/>
          </a:xfrm>
        </p:grpSpPr>
        <p:sp>
          <p:nvSpPr>
            <p:cNvPr id="128" name="Oval 127"/>
            <p:cNvSpPr/>
            <p:nvPr/>
          </p:nvSpPr>
          <p:spPr>
            <a:xfrm>
              <a:off x="381000" y="2724150"/>
              <a:ext cx="1240954" cy="1240954"/>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29" name="Group 23"/>
            <p:cNvGrpSpPr>
              <a:grpSpLocks noChangeAspect="1"/>
            </p:cNvGrpSpPr>
            <p:nvPr/>
          </p:nvGrpSpPr>
          <p:grpSpPr bwMode="auto">
            <a:xfrm>
              <a:off x="596373" y="2988923"/>
              <a:ext cx="816937" cy="649627"/>
              <a:chOff x="2" y="1"/>
              <a:chExt cx="3208" cy="2551"/>
            </a:xfrm>
            <a:solidFill>
              <a:schemeClr val="bg1"/>
            </a:solidFill>
          </p:grpSpPr>
          <p:sp>
            <p:nvSpPr>
              <p:cNvPr id="130" name="Freeform 24"/>
              <p:cNvSpPr>
                <a:spLocks/>
              </p:cNvSpPr>
              <p:nvPr/>
            </p:nvSpPr>
            <p:spPr bwMode="auto">
              <a:xfrm>
                <a:off x="1426" y="1347"/>
                <a:ext cx="1124" cy="419"/>
              </a:xfrm>
              <a:custGeom>
                <a:avLst/>
                <a:gdLst>
                  <a:gd name="T0" fmla="*/ 145 w 597"/>
                  <a:gd name="T1" fmla="*/ 90 h 223"/>
                  <a:gd name="T2" fmla="*/ 124 w 597"/>
                  <a:gd name="T3" fmla="*/ 72 h 223"/>
                  <a:gd name="T4" fmla="*/ 21 w 597"/>
                  <a:gd name="T5" fmla="*/ 99 h 223"/>
                  <a:gd name="T6" fmla="*/ 49 w 597"/>
                  <a:gd name="T7" fmla="*/ 202 h 223"/>
                  <a:gd name="T8" fmla="*/ 151 w 597"/>
                  <a:gd name="T9" fmla="*/ 174 h 223"/>
                  <a:gd name="T10" fmla="*/ 161 w 597"/>
                  <a:gd name="T11" fmla="*/ 148 h 223"/>
                  <a:gd name="T12" fmla="*/ 597 w 597"/>
                  <a:gd name="T13" fmla="*/ 0 h 223"/>
                  <a:gd name="T14" fmla="*/ 145 w 597"/>
                  <a:gd name="T15" fmla="*/ 90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7" h="223">
                    <a:moveTo>
                      <a:pt x="145" y="90"/>
                    </a:moveTo>
                    <a:cubicBezTo>
                      <a:pt x="139" y="83"/>
                      <a:pt x="132" y="76"/>
                      <a:pt x="124" y="72"/>
                    </a:cubicBezTo>
                    <a:cubicBezTo>
                      <a:pt x="88" y="51"/>
                      <a:pt x="42" y="63"/>
                      <a:pt x="21" y="99"/>
                    </a:cubicBezTo>
                    <a:cubicBezTo>
                      <a:pt x="0" y="135"/>
                      <a:pt x="13" y="181"/>
                      <a:pt x="49" y="202"/>
                    </a:cubicBezTo>
                    <a:cubicBezTo>
                      <a:pt x="85" y="223"/>
                      <a:pt x="131" y="210"/>
                      <a:pt x="151" y="174"/>
                    </a:cubicBezTo>
                    <a:cubicBezTo>
                      <a:pt x="156" y="166"/>
                      <a:pt x="159" y="157"/>
                      <a:pt x="161" y="148"/>
                    </a:cubicBezTo>
                    <a:cubicBezTo>
                      <a:pt x="597" y="0"/>
                      <a:pt x="597" y="0"/>
                      <a:pt x="597" y="0"/>
                    </a:cubicBezTo>
                    <a:lnTo>
                      <a:pt x="14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Freeform 25"/>
              <p:cNvSpPr>
                <a:spLocks/>
              </p:cNvSpPr>
              <p:nvPr/>
            </p:nvSpPr>
            <p:spPr bwMode="auto">
              <a:xfrm>
                <a:off x="2736" y="1234"/>
                <a:ext cx="145" cy="293"/>
              </a:xfrm>
              <a:custGeom>
                <a:avLst/>
                <a:gdLst>
                  <a:gd name="T0" fmla="*/ 73 w 77"/>
                  <a:gd name="T1" fmla="*/ 76 h 156"/>
                  <a:gd name="T2" fmla="*/ 68 w 77"/>
                  <a:gd name="T3" fmla="*/ 31 h 156"/>
                  <a:gd name="T4" fmla="*/ 31 w 77"/>
                  <a:gd name="T5" fmla="*/ 2 h 156"/>
                  <a:gd name="T6" fmla="*/ 1 w 77"/>
                  <a:gd name="T7" fmla="*/ 38 h 156"/>
                  <a:gd name="T8" fmla="*/ 2 w 77"/>
                  <a:gd name="T9" fmla="*/ 41 h 156"/>
                  <a:gd name="T10" fmla="*/ 5 w 77"/>
                  <a:gd name="T11" fmla="*/ 79 h 156"/>
                  <a:gd name="T12" fmla="*/ 6 w 77"/>
                  <a:gd name="T13" fmla="*/ 120 h 156"/>
                  <a:gd name="T14" fmla="*/ 6 w 77"/>
                  <a:gd name="T15" fmla="*/ 122 h 156"/>
                  <a:gd name="T16" fmla="*/ 43 w 77"/>
                  <a:gd name="T17" fmla="*/ 155 h 156"/>
                  <a:gd name="T18" fmla="*/ 76 w 77"/>
                  <a:gd name="T19" fmla="*/ 118 h 156"/>
                  <a:gd name="T20" fmla="*/ 73 w 77"/>
                  <a:gd name="T21" fmla="*/ 7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156">
                    <a:moveTo>
                      <a:pt x="73" y="76"/>
                    </a:moveTo>
                    <a:cubicBezTo>
                      <a:pt x="70" y="54"/>
                      <a:pt x="68" y="31"/>
                      <a:pt x="68" y="31"/>
                    </a:cubicBezTo>
                    <a:cubicBezTo>
                      <a:pt x="65" y="13"/>
                      <a:pt x="49" y="0"/>
                      <a:pt x="31" y="2"/>
                    </a:cubicBezTo>
                    <a:cubicBezTo>
                      <a:pt x="13" y="4"/>
                      <a:pt x="0" y="20"/>
                      <a:pt x="1" y="38"/>
                    </a:cubicBezTo>
                    <a:cubicBezTo>
                      <a:pt x="2" y="41"/>
                      <a:pt x="2" y="41"/>
                      <a:pt x="2" y="41"/>
                    </a:cubicBezTo>
                    <a:cubicBezTo>
                      <a:pt x="2" y="41"/>
                      <a:pt x="3" y="60"/>
                      <a:pt x="5" y="79"/>
                    </a:cubicBezTo>
                    <a:cubicBezTo>
                      <a:pt x="6" y="100"/>
                      <a:pt x="6" y="120"/>
                      <a:pt x="6" y="120"/>
                    </a:cubicBezTo>
                    <a:cubicBezTo>
                      <a:pt x="6" y="121"/>
                      <a:pt x="6" y="121"/>
                      <a:pt x="6" y="122"/>
                    </a:cubicBezTo>
                    <a:cubicBezTo>
                      <a:pt x="7" y="141"/>
                      <a:pt x="24" y="156"/>
                      <a:pt x="43" y="155"/>
                    </a:cubicBezTo>
                    <a:cubicBezTo>
                      <a:pt x="62" y="153"/>
                      <a:pt x="77" y="137"/>
                      <a:pt x="76" y="118"/>
                    </a:cubicBezTo>
                    <a:cubicBezTo>
                      <a:pt x="75" y="118"/>
                      <a:pt x="74" y="97"/>
                      <a:pt x="7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2" name="Freeform 26"/>
              <p:cNvSpPr>
                <a:spLocks/>
              </p:cNvSpPr>
              <p:nvPr/>
            </p:nvSpPr>
            <p:spPr bwMode="auto">
              <a:xfrm>
                <a:off x="2486" y="693"/>
                <a:ext cx="291" cy="381"/>
              </a:xfrm>
              <a:custGeom>
                <a:avLst/>
                <a:gdLst>
                  <a:gd name="T0" fmla="*/ 147 w 155"/>
                  <a:gd name="T1" fmla="*/ 154 h 203"/>
                  <a:gd name="T2" fmla="*/ 135 w 155"/>
                  <a:gd name="T3" fmla="*/ 131 h 203"/>
                  <a:gd name="T4" fmla="*/ 130 w 155"/>
                  <a:gd name="T5" fmla="*/ 120 h 203"/>
                  <a:gd name="T6" fmla="*/ 122 w 155"/>
                  <a:gd name="T7" fmla="*/ 108 h 203"/>
                  <a:gd name="T8" fmla="*/ 105 w 155"/>
                  <a:gd name="T9" fmla="*/ 80 h 203"/>
                  <a:gd name="T10" fmla="*/ 86 w 155"/>
                  <a:gd name="T11" fmla="*/ 55 h 203"/>
                  <a:gd name="T12" fmla="*/ 78 w 155"/>
                  <a:gd name="T13" fmla="*/ 43 h 203"/>
                  <a:gd name="T14" fmla="*/ 69 w 155"/>
                  <a:gd name="T15" fmla="*/ 33 h 203"/>
                  <a:gd name="T16" fmla="*/ 52 w 155"/>
                  <a:gd name="T17" fmla="*/ 13 h 203"/>
                  <a:gd name="T18" fmla="*/ 14 w 155"/>
                  <a:gd name="T19" fmla="*/ 9 h 203"/>
                  <a:gd name="T20" fmla="*/ 9 w 155"/>
                  <a:gd name="T21" fmla="*/ 47 h 203"/>
                  <a:gd name="T22" fmla="*/ 11 w 155"/>
                  <a:gd name="T23" fmla="*/ 49 h 203"/>
                  <a:gd name="T24" fmla="*/ 26 w 155"/>
                  <a:gd name="T25" fmla="*/ 68 h 203"/>
                  <a:gd name="T26" fmla="*/ 33 w 155"/>
                  <a:gd name="T27" fmla="*/ 77 h 203"/>
                  <a:gd name="T28" fmla="*/ 40 w 155"/>
                  <a:gd name="T29" fmla="*/ 88 h 203"/>
                  <a:gd name="T30" fmla="*/ 56 w 155"/>
                  <a:gd name="T31" fmla="*/ 112 h 203"/>
                  <a:gd name="T32" fmla="*/ 70 w 155"/>
                  <a:gd name="T33" fmla="*/ 136 h 203"/>
                  <a:gd name="T34" fmla="*/ 77 w 155"/>
                  <a:gd name="T35" fmla="*/ 147 h 203"/>
                  <a:gd name="T36" fmla="*/ 82 w 155"/>
                  <a:gd name="T37" fmla="*/ 159 h 203"/>
                  <a:gd name="T38" fmla="*/ 93 w 155"/>
                  <a:gd name="T39" fmla="*/ 182 h 203"/>
                  <a:gd name="T40" fmla="*/ 94 w 155"/>
                  <a:gd name="T41" fmla="*/ 183 h 203"/>
                  <a:gd name="T42" fmla="*/ 135 w 155"/>
                  <a:gd name="T43" fmla="*/ 195 h 203"/>
                  <a:gd name="T44" fmla="*/ 147 w 155"/>
                  <a:gd name="T45" fmla="*/ 15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5" h="203">
                    <a:moveTo>
                      <a:pt x="147" y="154"/>
                    </a:moveTo>
                    <a:cubicBezTo>
                      <a:pt x="147" y="154"/>
                      <a:pt x="143" y="145"/>
                      <a:pt x="135" y="131"/>
                    </a:cubicBezTo>
                    <a:cubicBezTo>
                      <a:pt x="134" y="128"/>
                      <a:pt x="132" y="124"/>
                      <a:pt x="130" y="120"/>
                    </a:cubicBezTo>
                    <a:cubicBezTo>
                      <a:pt x="128" y="117"/>
                      <a:pt x="125" y="112"/>
                      <a:pt x="122" y="108"/>
                    </a:cubicBezTo>
                    <a:cubicBezTo>
                      <a:pt x="117" y="99"/>
                      <a:pt x="111" y="90"/>
                      <a:pt x="105" y="80"/>
                    </a:cubicBezTo>
                    <a:cubicBezTo>
                      <a:pt x="99" y="72"/>
                      <a:pt x="92" y="63"/>
                      <a:pt x="86" y="55"/>
                    </a:cubicBezTo>
                    <a:cubicBezTo>
                      <a:pt x="83" y="51"/>
                      <a:pt x="81" y="47"/>
                      <a:pt x="78" y="43"/>
                    </a:cubicBezTo>
                    <a:cubicBezTo>
                      <a:pt x="75" y="40"/>
                      <a:pt x="72" y="36"/>
                      <a:pt x="69" y="33"/>
                    </a:cubicBezTo>
                    <a:cubicBezTo>
                      <a:pt x="59" y="21"/>
                      <a:pt x="52" y="13"/>
                      <a:pt x="52" y="13"/>
                    </a:cubicBezTo>
                    <a:cubicBezTo>
                      <a:pt x="43" y="2"/>
                      <a:pt x="26" y="0"/>
                      <a:pt x="14" y="9"/>
                    </a:cubicBezTo>
                    <a:cubicBezTo>
                      <a:pt x="2" y="18"/>
                      <a:pt x="0" y="35"/>
                      <a:pt x="9" y="47"/>
                    </a:cubicBezTo>
                    <a:cubicBezTo>
                      <a:pt x="11" y="49"/>
                      <a:pt x="11" y="49"/>
                      <a:pt x="11" y="49"/>
                    </a:cubicBezTo>
                    <a:cubicBezTo>
                      <a:pt x="11" y="49"/>
                      <a:pt x="17" y="57"/>
                      <a:pt x="26" y="68"/>
                    </a:cubicBezTo>
                    <a:cubicBezTo>
                      <a:pt x="28" y="71"/>
                      <a:pt x="30" y="74"/>
                      <a:pt x="33" y="77"/>
                    </a:cubicBezTo>
                    <a:cubicBezTo>
                      <a:pt x="35" y="81"/>
                      <a:pt x="38" y="85"/>
                      <a:pt x="40" y="88"/>
                    </a:cubicBezTo>
                    <a:cubicBezTo>
                      <a:pt x="45" y="96"/>
                      <a:pt x="51" y="104"/>
                      <a:pt x="56" y="112"/>
                    </a:cubicBezTo>
                    <a:cubicBezTo>
                      <a:pt x="61" y="120"/>
                      <a:pt x="66" y="128"/>
                      <a:pt x="70" y="136"/>
                    </a:cubicBezTo>
                    <a:cubicBezTo>
                      <a:pt x="72" y="140"/>
                      <a:pt x="75" y="143"/>
                      <a:pt x="77" y="147"/>
                    </a:cubicBezTo>
                    <a:cubicBezTo>
                      <a:pt x="79" y="151"/>
                      <a:pt x="80" y="155"/>
                      <a:pt x="82" y="159"/>
                    </a:cubicBezTo>
                    <a:cubicBezTo>
                      <a:pt x="89" y="172"/>
                      <a:pt x="93" y="182"/>
                      <a:pt x="93" y="182"/>
                    </a:cubicBezTo>
                    <a:cubicBezTo>
                      <a:pt x="93" y="182"/>
                      <a:pt x="94" y="182"/>
                      <a:pt x="94" y="183"/>
                    </a:cubicBezTo>
                    <a:cubicBezTo>
                      <a:pt x="102" y="197"/>
                      <a:pt x="120" y="203"/>
                      <a:pt x="135" y="195"/>
                    </a:cubicBezTo>
                    <a:cubicBezTo>
                      <a:pt x="150" y="187"/>
                      <a:pt x="155" y="169"/>
                      <a:pt x="147"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3" name="Freeform 27"/>
              <p:cNvSpPr>
                <a:spLocks/>
              </p:cNvSpPr>
              <p:nvPr/>
            </p:nvSpPr>
            <p:spPr bwMode="auto">
              <a:xfrm>
                <a:off x="1995" y="360"/>
                <a:ext cx="374" cy="241"/>
              </a:xfrm>
              <a:custGeom>
                <a:avLst/>
                <a:gdLst>
                  <a:gd name="T0" fmla="*/ 16 w 199"/>
                  <a:gd name="T1" fmla="*/ 44 h 128"/>
                  <a:gd name="T2" fmla="*/ 18 w 199"/>
                  <a:gd name="T3" fmla="*/ 45 h 128"/>
                  <a:gd name="T4" fmla="*/ 40 w 199"/>
                  <a:gd name="T5" fmla="*/ 54 h 128"/>
                  <a:gd name="T6" fmla="*/ 51 w 199"/>
                  <a:gd name="T7" fmla="*/ 59 h 128"/>
                  <a:gd name="T8" fmla="*/ 64 w 199"/>
                  <a:gd name="T9" fmla="*/ 65 h 128"/>
                  <a:gd name="T10" fmla="*/ 90 w 199"/>
                  <a:gd name="T11" fmla="*/ 78 h 128"/>
                  <a:gd name="T12" fmla="*/ 114 w 199"/>
                  <a:gd name="T13" fmla="*/ 92 h 128"/>
                  <a:gd name="T14" fmla="*/ 126 w 199"/>
                  <a:gd name="T15" fmla="*/ 99 h 128"/>
                  <a:gd name="T16" fmla="*/ 136 w 199"/>
                  <a:gd name="T17" fmla="*/ 106 h 128"/>
                  <a:gd name="T18" fmla="*/ 157 w 199"/>
                  <a:gd name="T19" fmla="*/ 120 h 128"/>
                  <a:gd name="T20" fmla="*/ 158 w 199"/>
                  <a:gd name="T21" fmla="*/ 120 h 128"/>
                  <a:gd name="T22" fmla="*/ 192 w 199"/>
                  <a:gd name="T23" fmla="*/ 112 h 128"/>
                  <a:gd name="T24" fmla="*/ 184 w 199"/>
                  <a:gd name="T25" fmla="*/ 78 h 128"/>
                  <a:gd name="T26" fmla="*/ 162 w 199"/>
                  <a:gd name="T27" fmla="*/ 65 h 128"/>
                  <a:gd name="T28" fmla="*/ 151 w 199"/>
                  <a:gd name="T29" fmla="*/ 59 h 128"/>
                  <a:gd name="T30" fmla="*/ 139 w 199"/>
                  <a:gd name="T31" fmla="*/ 52 h 128"/>
                  <a:gd name="T32" fmla="*/ 111 w 199"/>
                  <a:gd name="T33" fmla="*/ 37 h 128"/>
                  <a:gd name="T34" fmla="*/ 82 w 199"/>
                  <a:gd name="T35" fmla="*/ 24 h 128"/>
                  <a:gd name="T36" fmla="*/ 69 w 199"/>
                  <a:gd name="T37" fmla="*/ 18 h 128"/>
                  <a:gd name="T38" fmla="*/ 57 w 199"/>
                  <a:gd name="T39" fmla="*/ 13 h 128"/>
                  <a:gd name="T40" fmla="*/ 33 w 199"/>
                  <a:gd name="T41" fmla="*/ 4 h 128"/>
                  <a:gd name="T42" fmla="*/ 5 w 199"/>
                  <a:gd name="T43" fmla="*/ 16 h 128"/>
                  <a:gd name="T44" fmla="*/ 16 w 199"/>
                  <a:gd name="T45"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9" h="128">
                    <a:moveTo>
                      <a:pt x="16" y="44"/>
                    </a:moveTo>
                    <a:cubicBezTo>
                      <a:pt x="18" y="45"/>
                      <a:pt x="18" y="45"/>
                      <a:pt x="18" y="45"/>
                    </a:cubicBezTo>
                    <a:cubicBezTo>
                      <a:pt x="18" y="45"/>
                      <a:pt x="27" y="49"/>
                      <a:pt x="40" y="54"/>
                    </a:cubicBezTo>
                    <a:cubicBezTo>
                      <a:pt x="44" y="56"/>
                      <a:pt x="48" y="57"/>
                      <a:pt x="51" y="59"/>
                    </a:cubicBezTo>
                    <a:cubicBezTo>
                      <a:pt x="55" y="61"/>
                      <a:pt x="59" y="63"/>
                      <a:pt x="64" y="65"/>
                    </a:cubicBezTo>
                    <a:cubicBezTo>
                      <a:pt x="72" y="69"/>
                      <a:pt x="81" y="73"/>
                      <a:pt x="90" y="78"/>
                    </a:cubicBezTo>
                    <a:cubicBezTo>
                      <a:pt x="98" y="83"/>
                      <a:pt x="106" y="88"/>
                      <a:pt x="114" y="92"/>
                    </a:cubicBezTo>
                    <a:cubicBezTo>
                      <a:pt x="118" y="95"/>
                      <a:pt x="122" y="96"/>
                      <a:pt x="126" y="99"/>
                    </a:cubicBezTo>
                    <a:cubicBezTo>
                      <a:pt x="129" y="101"/>
                      <a:pt x="133" y="104"/>
                      <a:pt x="136" y="106"/>
                    </a:cubicBezTo>
                    <a:cubicBezTo>
                      <a:pt x="149" y="114"/>
                      <a:pt x="157" y="120"/>
                      <a:pt x="157" y="120"/>
                    </a:cubicBezTo>
                    <a:cubicBezTo>
                      <a:pt x="157" y="120"/>
                      <a:pt x="158" y="120"/>
                      <a:pt x="158" y="120"/>
                    </a:cubicBezTo>
                    <a:cubicBezTo>
                      <a:pt x="169" y="128"/>
                      <a:pt x="185" y="124"/>
                      <a:pt x="192" y="112"/>
                    </a:cubicBezTo>
                    <a:cubicBezTo>
                      <a:pt x="199" y="101"/>
                      <a:pt x="195" y="86"/>
                      <a:pt x="184" y="78"/>
                    </a:cubicBezTo>
                    <a:cubicBezTo>
                      <a:pt x="184" y="78"/>
                      <a:pt x="175" y="73"/>
                      <a:pt x="162" y="65"/>
                    </a:cubicBezTo>
                    <a:cubicBezTo>
                      <a:pt x="159" y="63"/>
                      <a:pt x="155" y="61"/>
                      <a:pt x="151" y="59"/>
                    </a:cubicBezTo>
                    <a:cubicBezTo>
                      <a:pt x="148" y="56"/>
                      <a:pt x="143" y="54"/>
                      <a:pt x="139" y="52"/>
                    </a:cubicBezTo>
                    <a:cubicBezTo>
                      <a:pt x="130" y="47"/>
                      <a:pt x="120" y="42"/>
                      <a:pt x="111" y="37"/>
                    </a:cubicBezTo>
                    <a:cubicBezTo>
                      <a:pt x="101" y="32"/>
                      <a:pt x="91" y="28"/>
                      <a:pt x="82" y="24"/>
                    </a:cubicBezTo>
                    <a:cubicBezTo>
                      <a:pt x="78" y="22"/>
                      <a:pt x="74" y="19"/>
                      <a:pt x="69" y="18"/>
                    </a:cubicBezTo>
                    <a:cubicBezTo>
                      <a:pt x="65" y="16"/>
                      <a:pt x="61" y="15"/>
                      <a:pt x="57" y="13"/>
                    </a:cubicBezTo>
                    <a:cubicBezTo>
                      <a:pt x="43" y="8"/>
                      <a:pt x="33" y="4"/>
                      <a:pt x="33" y="4"/>
                    </a:cubicBezTo>
                    <a:cubicBezTo>
                      <a:pt x="22" y="0"/>
                      <a:pt x="10" y="5"/>
                      <a:pt x="5" y="16"/>
                    </a:cubicBezTo>
                    <a:cubicBezTo>
                      <a:pt x="0" y="27"/>
                      <a:pt x="5" y="39"/>
                      <a:pt x="1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4" name="Freeform 28"/>
              <p:cNvSpPr>
                <a:spLocks/>
              </p:cNvSpPr>
              <p:nvPr/>
            </p:nvSpPr>
            <p:spPr bwMode="auto">
              <a:xfrm>
                <a:off x="1404" y="292"/>
                <a:ext cx="376" cy="79"/>
              </a:xfrm>
              <a:custGeom>
                <a:avLst/>
                <a:gdLst>
                  <a:gd name="T0" fmla="*/ 69 w 200"/>
                  <a:gd name="T1" fmla="*/ 35 h 42"/>
                  <a:gd name="T2" fmla="*/ 99 w 200"/>
                  <a:gd name="T3" fmla="*/ 35 h 42"/>
                  <a:gd name="T4" fmla="*/ 127 w 200"/>
                  <a:gd name="T5" fmla="*/ 36 h 42"/>
                  <a:gd name="T6" fmla="*/ 141 w 200"/>
                  <a:gd name="T7" fmla="*/ 37 h 42"/>
                  <a:gd name="T8" fmla="*/ 153 w 200"/>
                  <a:gd name="T9" fmla="*/ 38 h 42"/>
                  <a:gd name="T10" fmla="*/ 179 w 200"/>
                  <a:gd name="T11" fmla="*/ 41 h 42"/>
                  <a:gd name="T12" fmla="*/ 179 w 200"/>
                  <a:gd name="T13" fmla="*/ 41 h 42"/>
                  <a:gd name="T14" fmla="*/ 199 w 200"/>
                  <a:gd name="T15" fmla="*/ 24 h 42"/>
                  <a:gd name="T16" fmla="*/ 182 w 200"/>
                  <a:gd name="T17" fmla="*/ 4 h 42"/>
                  <a:gd name="T18" fmla="*/ 156 w 200"/>
                  <a:gd name="T19" fmla="*/ 2 h 42"/>
                  <a:gd name="T20" fmla="*/ 144 w 200"/>
                  <a:gd name="T21" fmla="*/ 1 h 42"/>
                  <a:gd name="T22" fmla="*/ 130 w 200"/>
                  <a:gd name="T23" fmla="*/ 1 h 42"/>
                  <a:gd name="T24" fmla="*/ 99 w 200"/>
                  <a:gd name="T25" fmla="*/ 0 h 42"/>
                  <a:gd name="T26" fmla="*/ 68 w 200"/>
                  <a:gd name="T27" fmla="*/ 2 h 42"/>
                  <a:gd name="T28" fmla="*/ 41 w 200"/>
                  <a:gd name="T29" fmla="*/ 4 h 42"/>
                  <a:gd name="T30" fmla="*/ 15 w 200"/>
                  <a:gd name="T31" fmla="*/ 6 h 42"/>
                  <a:gd name="T32" fmla="*/ 1 w 200"/>
                  <a:gd name="T33" fmla="*/ 23 h 42"/>
                  <a:gd name="T34" fmla="*/ 18 w 200"/>
                  <a:gd name="T35" fmla="*/ 38 h 42"/>
                  <a:gd name="T36" fmla="*/ 19 w 200"/>
                  <a:gd name="T37" fmla="*/ 38 h 42"/>
                  <a:gd name="T38" fmla="*/ 43 w 200"/>
                  <a:gd name="T39" fmla="*/ 36 h 42"/>
                  <a:gd name="T40" fmla="*/ 69 w 200"/>
                  <a:gd name="T41"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42">
                    <a:moveTo>
                      <a:pt x="69" y="35"/>
                    </a:moveTo>
                    <a:cubicBezTo>
                      <a:pt x="78" y="35"/>
                      <a:pt x="88" y="35"/>
                      <a:pt x="99" y="35"/>
                    </a:cubicBezTo>
                    <a:cubicBezTo>
                      <a:pt x="108" y="35"/>
                      <a:pt x="118" y="36"/>
                      <a:pt x="127" y="36"/>
                    </a:cubicBezTo>
                    <a:cubicBezTo>
                      <a:pt x="132" y="37"/>
                      <a:pt x="136" y="37"/>
                      <a:pt x="141" y="37"/>
                    </a:cubicBezTo>
                    <a:cubicBezTo>
                      <a:pt x="145" y="38"/>
                      <a:pt x="149" y="38"/>
                      <a:pt x="153" y="38"/>
                    </a:cubicBezTo>
                    <a:cubicBezTo>
                      <a:pt x="168" y="40"/>
                      <a:pt x="179" y="41"/>
                      <a:pt x="179" y="41"/>
                    </a:cubicBezTo>
                    <a:cubicBezTo>
                      <a:pt x="179" y="41"/>
                      <a:pt x="179" y="41"/>
                      <a:pt x="179" y="41"/>
                    </a:cubicBezTo>
                    <a:cubicBezTo>
                      <a:pt x="190" y="42"/>
                      <a:pt x="199" y="34"/>
                      <a:pt x="199" y="24"/>
                    </a:cubicBezTo>
                    <a:cubicBezTo>
                      <a:pt x="200" y="13"/>
                      <a:pt x="192" y="4"/>
                      <a:pt x="182" y="4"/>
                    </a:cubicBezTo>
                    <a:cubicBezTo>
                      <a:pt x="182" y="4"/>
                      <a:pt x="172" y="3"/>
                      <a:pt x="156" y="2"/>
                    </a:cubicBezTo>
                    <a:cubicBezTo>
                      <a:pt x="152" y="2"/>
                      <a:pt x="148" y="1"/>
                      <a:pt x="144" y="1"/>
                    </a:cubicBezTo>
                    <a:cubicBezTo>
                      <a:pt x="140" y="1"/>
                      <a:pt x="135" y="1"/>
                      <a:pt x="130" y="1"/>
                    </a:cubicBezTo>
                    <a:cubicBezTo>
                      <a:pt x="120" y="0"/>
                      <a:pt x="109" y="0"/>
                      <a:pt x="99" y="0"/>
                    </a:cubicBezTo>
                    <a:cubicBezTo>
                      <a:pt x="88" y="1"/>
                      <a:pt x="78" y="1"/>
                      <a:pt x="68" y="2"/>
                    </a:cubicBezTo>
                    <a:cubicBezTo>
                      <a:pt x="58" y="2"/>
                      <a:pt x="49" y="3"/>
                      <a:pt x="41" y="4"/>
                    </a:cubicBezTo>
                    <a:cubicBezTo>
                      <a:pt x="25" y="5"/>
                      <a:pt x="15" y="6"/>
                      <a:pt x="15" y="6"/>
                    </a:cubicBezTo>
                    <a:cubicBezTo>
                      <a:pt x="6" y="7"/>
                      <a:pt x="0" y="15"/>
                      <a:pt x="1" y="23"/>
                    </a:cubicBezTo>
                    <a:cubicBezTo>
                      <a:pt x="1" y="32"/>
                      <a:pt x="9" y="39"/>
                      <a:pt x="18" y="38"/>
                    </a:cubicBezTo>
                    <a:cubicBezTo>
                      <a:pt x="19" y="38"/>
                      <a:pt x="19" y="38"/>
                      <a:pt x="19" y="38"/>
                    </a:cubicBezTo>
                    <a:cubicBezTo>
                      <a:pt x="19" y="38"/>
                      <a:pt x="28" y="37"/>
                      <a:pt x="43" y="36"/>
                    </a:cubicBezTo>
                    <a:cubicBezTo>
                      <a:pt x="51" y="36"/>
                      <a:pt x="59" y="35"/>
                      <a:pt x="6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Freeform 29"/>
              <p:cNvSpPr>
                <a:spLocks/>
              </p:cNvSpPr>
              <p:nvPr/>
            </p:nvSpPr>
            <p:spPr bwMode="auto">
              <a:xfrm>
                <a:off x="841" y="377"/>
                <a:ext cx="324" cy="192"/>
              </a:xfrm>
              <a:custGeom>
                <a:avLst/>
                <a:gdLst>
                  <a:gd name="T0" fmla="*/ 152 w 172"/>
                  <a:gd name="T1" fmla="*/ 3 h 102"/>
                  <a:gd name="T2" fmla="*/ 128 w 172"/>
                  <a:gd name="T3" fmla="*/ 13 h 102"/>
                  <a:gd name="T4" fmla="*/ 117 w 172"/>
                  <a:gd name="T5" fmla="*/ 18 h 102"/>
                  <a:gd name="T6" fmla="*/ 104 w 172"/>
                  <a:gd name="T7" fmla="*/ 24 h 102"/>
                  <a:gd name="T8" fmla="*/ 77 w 172"/>
                  <a:gd name="T9" fmla="*/ 38 h 102"/>
                  <a:gd name="T10" fmla="*/ 50 w 172"/>
                  <a:gd name="T11" fmla="*/ 53 h 102"/>
                  <a:gd name="T12" fmla="*/ 27 w 172"/>
                  <a:gd name="T13" fmla="*/ 67 h 102"/>
                  <a:gd name="T14" fmla="*/ 6 w 172"/>
                  <a:gd name="T15" fmla="*/ 82 h 102"/>
                  <a:gd name="T16" fmla="*/ 3 w 172"/>
                  <a:gd name="T17" fmla="*/ 95 h 102"/>
                  <a:gd name="T18" fmla="*/ 17 w 172"/>
                  <a:gd name="T19" fmla="*/ 99 h 102"/>
                  <a:gd name="T20" fmla="*/ 17 w 172"/>
                  <a:gd name="T21" fmla="*/ 98 h 102"/>
                  <a:gd name="T22" fmla="*/ 39 w 172"/>
                  <a:gd name="T23" fmla="*/ 85 h 102"/>
                  <a:gd name="T24" fmla="*/ 61 w 172"/>
                  <a:gd name="T25" fmla="*/ 72 h 102"/>
                  <a:gd name="T26" fmla="*/ 87 w 172"/>
                  <a:gd name="T27" fmla="*/ 58 h 102"/>
                  <a:gd name="T28" fmla="*/ 114 w 172"/>
                  <a:gd name="T29" fmla="*/ 46 h 102"/>
                  <a:gd name="T30" fmla="*/ 126 w 172"/>
                  <a:gd name="T31" fmla="*/ 41 h 102"/>
                  <a:gd name="T32" fmla="*/ 138 w 172"/>
                  <a:gd name="T33" fmla="*/ 36 h 102"/>
                  <a:gd name="T34" fmla="*/ 162 w 172"/>
                  <a:gd name="T35" fmla="*/ 27 h 102"/>
                  <a:gd name="T36" fmla="*/ 162 w 172"/>
                  <a:gd name="T37" fmla="*/ 27 h 102"/>
                  <a:gd name="T38" fmla="*/ 169 w 172"/>
                  <a:gd name="T39" fmla="*/ 10 h 102"/>
                  <a:gd name="T40" fmla="*/ 152 w 172"/>
                  <a:gd name="T41"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2" h="102">
                    <a:moveTo>
                      <a:pt x="152" y="3"/>
                    </a:moveTo>
                    <a:cubicBezTo>
                      <a:pt x="152" y="3"/>
                      <a:pt x="143" y="7"/>
                      <a:pt x="128" y="13"/>
                    </a:cubicBezTo>
                    <a:cubicBezTo>
                      <a:pt x="125" y="14"/>
                      <a:pt x="121" y="16"/>
                      <a:pt x="117" y="18"/>
                    </a:cubicBezTo>
                    <a:cubicBezTo>
                      <a:pt x="113" y="19"/>
                      <a:pt x="109" y="22"/>
                      <a:pt x="104" y="24"/>
                    </a:cubicBezTo>
                    <a:cubicBezTo>
                      <a:pt x="95" y="28"/>
                      <a:pt x="86" y="33"/>
                      <a:pt x="77" y="38"/>
                    </a:cubicBezTo>
                    <a:cubicBezTo>
                      <a:pt x="68" y="43"/>
                      <a:pt x="59" y="48"/>
                      <a:pt x="50" y="53"/>
                    </a:cubicBezTo>
                    <a:cubicBezTo>
                      <a:pt x="42" y="58"/>
                      <a:pt x="34" y="63"/>
                      <a:pt x="27" y="67"/>
                    </a:cubicBezTo>
                    <a:cubicBezTo>
                      <a:pt x="14" y="76"/>
                      <a:pt x="6" y="82"/>
                      <a:pt x="6" y="82"/>
                    </a:cubicBezTo>
                    <a:cubicBezTo>
                      <a:pt x="1" y="85"/>
                      <a:pt x="0" y="91"/>
                      <a:pt x="3" y="95"/>
                    </a:cubicBezTo>
                    <a:cubicBezTo>
                      <a:pt x="6" y="100"/>
                      <a:pt x="12" y="102"/>
                      <a:pt x="17" y="99"/>
                    </a:cubicBezTo>
                    <a:cubicBezTo>
                      <a:pt x="17" y="98"/>
                      <a:pt x="17" y="98"/>
                      <a:pt x="17" y="98"/>
                    </a:cubicBezTo>
                    <a:cubicBezTo>
                      <a:pt x="17" y="98"/>
                      <a:pt x="26" y="93"/>
                      <a:pt x="39" y="85"/>
                    </a:cubicBezTo>
                    <a:cubicBezTo>
                      <a:pt x="45" y="81"/>
                      <a:pt x="53" y="76"/>
                      <a:pt x="61" y="72"/>
                    </a:cubicBezTo>
                    <a:cubicBezTo>
                      <a:pt x="69" y="68"/>
                      <a:pt x="78" y="63"/>
                      <a:pt x="87" y="58"/>
                    </a:cubicBezTo>
                    <a:cubicBezTo>
                      <a:pt x="96" y="54"/>
                      <a:pt x="105" y="50"/>
                      <a:pt x="114" y="46"/>
                    </a:cubicBezTo>
                    <a:cubicBezTo>
                      <a:pt x="118" y="44"/>
                      <a:pt x="122" y="42"/>
                      <a:pt x="126" y="41"/>
                    </a:cubicBezTo>
                    <a:cubicBezTo>
                      <a:pt x="130" y="39"/>
                      <a:pt x="134" y="38"/>
                      <a:pt x="138" y="36"/>
                    </a:cubicBezTo>
                    <a:cubicBezTo>
                      <a:pt x="152" y="31"/>
                      <a:pt x="162" y="27"/>
                      <a:pt x="162" y="27"/>
                    </a:cubicBezTo>
                    <a:cubicBezTo>
                      <a:pt x="162" y="27"/>
                      <a:pt x="162" y="27"/>
                      <a:pt x="162" y="27"/>
                    </a:cubicBezTo>
                    <a:cubicBezTo>
                      <a:pt x="169" y="24"/>
                      <a:pt x="172" y="17"/>
                      <a:pt x="169" y="10"/>
                    </a:cubicBezTo>
                    <a:cubicBezTo>
                      <a:pt x="166" y="3"/>
                      <a:pt x="159" y="0"/>
                      <a:pt x="15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6" name="Freeform 30"/>
              <p:cNvSpPr>
                <a:spLocks/>
              </p:cNvSpPr>
              <p:nvPr/>
            </p:nvSpPr>
            <p:spPr bwMode="auto">
              <a:xfrm>
                <a:off x="455" y="734"/>
                <a:ext cx="194" cy="282"/>
              </a:xfrm>
              <a:custGeom>
                <a:avLst/>
                <a:gdLst>
                  <a:gd name="T0" fmla="*/ 89 w 103"/>
                  <a:gd name="T1" fmla="*/ 4 h 150"/>
                  <a:gd name="T2" fmla="*/ 73 w 103"/>
                  <a:gd name="T3" fmla="*/ 24 h 150"/>
                  <a:gd name="T4" fmla="*/ 66 w 103"/>
                  <a:gd name="T5" fmla="*/ 34 h 150"/>
                  <a:gd name="T6" fmla="*/ 58 w 103"/>
                  <a:gd name="T7" fmla="*/ 45 h 150"/>
                  <a:gd name="T8" fmla="*/ 40 w 103"/>
                  <a:gd name="T9" fmla="*/ 71 h 150"/>
                  <a:gd name="T10" fmla="*/ 25 w 103"/>
                  <a:gd name="T11" fmla="*/ 97 h 150"/>
                  <a:gd name="T12" fmla="*/ 18 w 103"/>
                  <a:gd name="T13" fmla="*/ 109 h 150"/>
                  <a:gd name="T14" fmla="*/ 13 w 103"/>
                  <a:gd name="T15" fmla="*/ 120 h 150"/>
                  <a:gd name="T16" fmla="*/ 2 w 103"/>
                  <a:gd name="T17" fmla="*/ 143 h 150"/>
                  <a:gd name="T18" fmla="*/ 3 w 103"/>
                  <a:gd name="T19" fmla="*/ 149 h 150"/>
                  <a:gd name="T20" fmla="*/ 9 w 103"/>
                  <a:gd name="T21" fmla="*/ 147 h 150"/>
                  <a:gd name="T22" fmla="*/ 9 w 103"/>
                  <a:gd name="T23" fmla="*/ 147 h 150"/>
                  <a:gd name="T24" fmla="*/ 21 w 103"/>
                  <a:gd name="T25" fmla="*/ 125 h 150"/>
                  <a:gd name="T26" fmla="*/ 27 w 103"/>
                  <a:gd name="T27" fmla="*/ 114 h 150"/>
                  <a:gd name="T28" fmla="*/ 34 w 103"/>
                  <a:gd name="T29" fmla="*/ 102 h 150"/>
                  <a:gd name="T30" fmla="*/ 50 w 103"/>
                  <a:gd name="T31" fmla="*/ 77 h 150"/>
                  <a:gd name="T32" fmla="*/ 68 w 103"/>
                  <a:gd name="T33" fmla="*/ 53 h 150"/>
                  <a:gd name="T34" fmla="*/ 76 w 103"/>
                  <a:gd name="T35" fmla="*/ 42 h 150"/>
                  <a:gd name="T36" fmla="*/ 84 w 103"/>
                  <a:gd name="T37" fmla="*/ 33 h 150"/>
                  <a:gd name="T38" fmla="*/ 100 w 103"/>
                  <a:gd name="T39" fmla="*/ 13 h 150"/>
                  <a:gd name="T40" fmla="*/ 100 w 103"/>
                  <a:gd name="T41" fmla="*/ 13 h 150"/>
                  <a:gd name="T42" fmla="*/ 99 w 103"/>
                  <a:gd name="T43" fmla="*/ 3 h 150"/>
                  <a:gd name="T44" fmla="*/ 89 w 103"/>
                  <a:gd name="T45"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150">
                    <a:moveTo>
                      <a:pt x="89" y="4"/>
                    </a:moveTo>
                    <a:cubicBezTo>
                      <a:pt x="89" y="4"/>
                      <a:pt x="83" y="12"/>
                      <a:pt x="73" y="24"/>
                    </a:cubicBezTo>
                    <a:cubicBezTo>
                      <a:pt x="71" y="27"/>
                      <a:pt x="68" y="30"/>
                      <a:pt x="66" y="34"/>
                    </a:cubicBezTo>
                    <a:cubicBezTo>
                      <a:pt x="63" y="37"/>
                      <a:pt x="60" y="41"/>
                      <a:pt x="58" y="45"/>
                    </a:cubicBezTo>
                    <a:cubicBezTo>
                      <a:pt x="52" y="53"/>
                      <a:pt x="46" y="62"/>
                      <a:pt x="40" y="71"/>
                    </a:cubicBezTo>
                    <a:cubicBezTo>
                      <a:pt x="35" y="80"/>
                      <a:pt x="30" y="89"/>
                      <a:pt x="25" y="97"/>
                    </a:cubicBezTo>
                    <a:cubicBezTo>
                      <a:pt x="23" y="101"/>
                      <a:pt x="20" y="105"/>
                      <a:pt x="18" y="109"/>
                    </a:cubicBezTo>
                    <a:cubicBezTo>
                      <a:pt x="16" y="113"/>
                      <a:pt x="15" y="117"/>
                      <a:pt x="13" y="120"/>
                    </a:cubicBezTo>
                    <a:cubicBezTo>
                      <a:pt x="6" y="134"/>
                      <a:pt x="2" y="143"/>
                      <a:pt x="2" y="143"/>
                    </a:cubicBezTo>
                    <a:cubicBezTo>
                      <a:pt x="0" y="146"/>
                      <a:pt x="1" y="148"/>
                      <a:pt x="3" y="149"/>
                    </a:cubicBezTo>
                    <a:cubicBezTo>
                      <a:pt x="5" y="150"/>
                      <a:pt x="8" y="150"/>
                      <a:pt x="9" y="147"/>
                    </a:cubicBezTo>
                    <a:cubicBezTo>
                      <a:pt x="9" y="147"/>
                      <a:pt x="9" y="147"/>
                      <a:pt x="9" y="147"/>
                    </a:cubicBezTo>
                    <a:cubicBezTo>
                      <a:pt x="9" y="147"/>
                      <a:pt x="14" y="138"/>
                      <a:pt x="21" y="125"/>
                    </a:cubicBezTo>
                    <a:cubicBezTo>
                      <a:pt x="23" y="121"/>
                      <a:pt x="25" y="118"/>
                      <a:pt x="27" y="114"/>
                    </a:cubicBezTo>
                    <a:cubicBezTo>
                      <a:pt x="29" y="110"/>
                      <a:pt x="32" y="106"/>
                      <a:pt x="34" y="102"/>
                    </a:cubicBezTo>
                    <a:cubicBezTo>
                      <a:pt x="39" y="94"/>
                      <a:pt x="45" y="86"/>
                      <a:pt x="50" y="77"/>
                    </a:cubicBezTo>
                    <a:cubicBezTo>
                      <a:pt x="56" y="69"/>
                      <a:pt x="62" y="61"/>
                      <a:pt x="68" y="53"/>
                    </a:cubicBezTo>
                    <a:cubicBezTo>
                      <a:pt x="70" y="49"/>
                      <a:pt x="73" y="46"/>
                      <a:pt x="76" y="42"/>
                    </a:cubicBezTo>
                    <a:cubicBezTo>
                      <a:pt x="79" y="39"/>
                      <a:pt x="81" y="36"/>
                      <a:pt x="84" y="33"/>
                    </a:cubicBezTo>
                    <a:cubicBezTo>
                      <a:pt x="94" y="21"/>
                      <a:pt x="100" y="13"/>
                      <a:pt x="100" y="13"/>
                    </a:cubicBezTo>
                    <a:cubicBezTo>
                      <a:pt x="100" y="13"/>
                      <a:pt x="100" y="13"/>
                      <a:pt x="100" y="13"/>
                    </a:cubicBezTo>
                    <a:cubicBezTo>
                      <a:pt x="103" y="10"/>
                      <a:pt x="102" y="5"/>
                      <a:pt x="99" y="3"/>
                    </a:cubicBezTo>
                    <a:cubicBezTo>
                      <a:pt x="96" y="0"/>
                      <a:pt x="91" y="1"/>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7" name="Freeform 31"/>
              <p:cNvSpPr>
                <a:spLocks/>
              </p:cNvSpPr>
              <p:nvPr/>
            </p:nvSpPr>
            <p:spPr bwMode="auto">
              <a:xfrm>
                <a:off x="365" y="1298"/>
                <a:ext cx="15" cy="160"/>
              </a:xfrm>
              <a:custGeom>
                <a:avLst/>
                <a:gdLst>
                  <a:gd name="T0" fmla="*/ 5 w 8"/>
                  <a:gd name="T1" fmla="*/ 2 h 85"/>
                  <a:gd name="T2" fmla="*/ 1 w 8"/>
                  <a:gd name="T3" fmla="*/ 43 h 85"/>
                  <a:gd name="T4" fmla="*/ 0 w 8"/>
                  <a:gd name="T5" fmla="*/ 85 h 85"/>
                  <a:gd name="T6" fmla="*/ 2 w 8"/>
                  <a:gd name="T7" fmla="*/ 44 h 85"/>
                  <a:gd name="T8" fmla="*/ 8 w 8"/>
                  <a:gd name="T9" fmla="*/ 2 h 85"/>
                  <a:gd name="T10" fmla="*/ 8 w 8"/>
                  <a:gd name="T11" fmla="*/ 2 h 85"/>
                  <a:gd name="T12" fmla="*/ 6 w 8"/>
                  <a:gd name="T13" fmla="*/ 0 h 85"/>
                  <a:gd name="T14" fmla="*/ 5 w 8"/>
                  <a:gd name="T15" fmla="*/ 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5">
                    <a:moveTo>
                      <a:pt x="5" y="2"/>
                    </a:moveTo>
                    <a:cubicBezTo>
                      <a:pt x="5" y="2"/>
                      <a:pt x="3" y="23"/>
                      <a:pt x="1" y="43"/>
                    </a:cubicBezTo>
                    <a:cubicBezTo>
                      <a:pt x="0" y="64"/>
                      <a:pt x="0" y="85"/>
                      <a:pt x="0" y="85"/>
                    </a:cubicBezTo>
                    <a:cubicBezTo>
                      <a:pt x="0" y="85"/>
                      <a:pt x="1" y="64"/>
                      <a:pt x="2" y="44"/>
                    </a:cubicBezTo>
                    <a:cubicBezTo>
                      <a:pt x="5" y="23"/>
                      <a:pt x="8" y="2"/>
                      <a:pt x="8" y="2"/>
                    </a:cubicBezTo>
                    <a:cubicBezTo>
                      <a:pt x="8" y="2"/>
                      <a:pt x="8" y="2"/>
                      <a:pt x="8" y="2"/>
                    </a:cubicBezTo>
                    <a:cubicBezTo>
                      <a:pt x="8" y="1"/>
                      <a:pt x="7" y="1"/>
                      <a:pt x="6" y="0"/>
                    </a:cubicBezTo>
                    <a:cubicBezTo>
                      <a:pt x="5"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8" name="Freeform 32"/>
              <p:cNvSpPr>
                <a:spLocks noEditPoints="1"/>
              </p:cNvSpPr>
              <p:nvPr/>
            </p:nvSpPr>
            <p:spPr bwMode="auto">
              <a:xfrm>
                <a:off x="2" y="1"/>
                <a:ext cx="3208" cy="2551"/>
              </a:xfrm>
              <a:custGeom>
                <a:avLst/>
                <a:gdLst>
                  <a:gd name="T0" fmla="*/ 852 w 1705"/>
                  <a:gd name="T1" fmla="*/ 0 h 1357"/>
                  <a:gd name="T2" fmla="*/ 0 w 1705"/>
                  <a:gd name="T3" fmla="*/ 853 h 1357"/>
                  <a:gd name="T4" fmla="*/ 127 w 1705"/>
                  <a:gd name="T5" fmla="*/ 1300 h 1357"/>
                  <a:gd name="T6" fmla="*/ 166 w 1705"/>
                  <a:gd name="T7" fmla="*/ 1357 h 1357"/>
                  <a:gd name="T8" fmla="*/ 224 w 1705"/>
                  <a:gd name="T9" fmla="*/ 1320 h 1357"/>
                  <a:gd name="T10" fmla="*/ 852 w 1705"/>
                  <a:gd name="T11" fmla="*/ 1147 h 1357"/>
                  <a:gd name="T12" fmla="*/ 1480 w 1705"/>
                  <a:gd name="T13" fmla="*/ 1320 h 1357"/>
                  <a:gd name="T14" fmla="*/ 1539 w 1705"/>
                  <a:gd name="T15" fmla="*/ 1357 h 1357"/>
                  <a:gd name="T16" fmla="*/ 1578 w 1705"/>
                  <a:gd name="T17" fmla="*/ 1300 h 1357"/>
                  <a:gd name="T18" fmla="*/ 1705 w 1705"/>
                  <a:gd name="T19" fmla="*/ 853 h 1357"/>
                  <a:gd name="T20" fmla="*/ 852 w 1705"/>
                  <a:gd name="T21" fmla="*/ 0 h 1357"/>
                  <a:gd name="T22" fmla="*/ 1519 w 1705"/>
                  <a:gd name="T23" fmla="*/ 1262 h 1357"/>
                  <a:gd name="T24" fmla="*/ 852 w 1705"/>
                  <a:gd name="T25" fmla="*/ 1077 h 1357"/>
                  <a:gd name="T26" fmla="*/ 185 w 1705"/>
                  <a:gd name="T27" fmla="*/ 1262 h 1357"/>
                  <a:gd name="T28" fmla="*/ 69 w 1705"/>
                  <a:gd name="T29" fmla="*/ 853 h 1357"/>
                  <a:gd name="T30" fmla="*/ 852 w 1705"/>
                  <a:gd name="T31" fmla="*/ 70 h 1357"/>
                  <a:gd name="T32" fmla="*/ 1635 w 1705"/>
                  <a:gd name="T33" fmla="*/ 853 h 1357"/>
                  <a:gd name="T34" fmla="*/ 1519 w 1705"/>
                  <a:gd name="T35" fmla="*/ 1262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5" h="1357">
                    <a:moveTo>
                      <a:pt x="852" y="0"/>
                    </a:moveTo>
                    <a:cubicBezTo>
                      <a:pt x="382" y="0"/>
                      <a:pt x="0" y="383"/>
                      <a:pt x="0" y="853"/>
                    </a:cubicBezTo>
                    <a:cubicBezTo>
                      <a:pt x="0" y="1017"/>
                      <a:pt x="46" y="1170"/>
                      <a:pt x="127" y="1300"/>
                    </a:cubicBezTo>
                    <a:cubicBezTo>
                      <a:pt x="139" y="1319"/>
                      <a:pt x="152" y="1339"/>
                      <a:pt x="166" y="1357"/>
                    </a:cubicBezTo>
                    <a:cubicBezTo>
                      <a:pt x="185" y="1344"/>
                      <a:pt x="204" y="1332"/>
                      <a:pt x="224" y="1320"/>
                    </a:cubicBezTo>
                    <a:cubicBezTo>
                      <a:pt x="408" y="1210"/>
                      <a:pt x="623" y="1147"/>
                      <a:pt x="852" y="1147"/>
                    </a:cubicBezTo>
                    <a:cubicBezTo>
                      <a:pt x="1082" y="1147"/>
                      <a:pt x="1296" y="1210"/>
                      <a:pt x="1480" y="1320"/>
                    </a:cubicBezTo>
                    <a:cubicBezTo>
                      <a:pt x="1500" y="1332"/>
                      <a:pt x="1520" y="1344"/>
                      <a:pt x="1539" y="1357"/>
                    </a:cubicBezTo>
                    <a:cubicBezTo>
                      <a:pt x="1553" y="1339"/>
                      <a:pt x="1566" y="1319"/>
                      <a:pt x="1578" y="1300"/>
                    </a:cubicBezTo>
                    <a:cubicBezTo>
                      <a:pt x="1658" y="1170"/>
                      <a:pt x="1705" y="1017"/>
                      <a:pt x="1705" y="853"/>
                    </a:cubicBezTo>
                    <a:cubicBezTo>
                      <a:pt x="1705" y="383"/>
                      <a:pt x="1322" y="0"/>
                      <a:pt x="852" y="0"/>
                    </a:cubicBezTo>
                    <a:close/>
                    <a:moveTo>
                      <a:pt x="1519" y="1262"/>
                    </a:moveTo>
                    <a:cubicBezTo>
                      <a:pt x="1324" y="1145"/>
                      <a:pt x="1096" y="1077"/>
                      <a:pt x="852" y="1077"/>
                    </a:cubicBezTo>
                    <a:cubicBezTo>
                      <a:pt x="608" y="1077"/>
                      <a:pt x="380" y="1145"/>
                      <a:pt x="185" y="1262"/>
                    </a:cubicBezTo>
                    <a:cubicBezTo>
                      <a:pt x="112" y="1143"/>
                      <a:pt x="69" y="1003"/>
                      <a:pt x="69" y="853"/>
                    </a:cubicBezTo>
                    <a:cubicBezTo>
                      <a:pt x="69" y="421"/>
                      <a:pt x="421" y="70"/>
                      <a:pt x="852" y="70"/>
                    </a:cubicBezTo>
                    <a:cubicBezTo>
                      <a:pt x="1284" y="70"/>
                      <a:pt x="1635" y="421"/>
                      <a:pt x="1635" y="853"/>
                    </a:cubicBezTo>
                    <a:cubicBezTo>
                      <a:pt x="1635" y="1003"/>
                      <a:pt x="1593" y="1143"/>
                      <a:pt x="1519" y="12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39" name="Group 138"/>
          <p:cNvGrpSpPr/>
          <p:nvPr/>
        </p:nvGrpSpPr>
        <p:grpSpPr>
          <a:xfrm>
            <a:off x="1809751" y="4680291"/>
            <a:ext cx="930716" cy="930716"/>
            <a:chOff x="381000" y="4276725"/>
            <a:chExt cx="1240954" cy="1240954"/>
          </a:xfrm>
        </p:grpSpPr>
        <p:sp>
          <p:nvSpPr>
            <p:cNvPr id="140" name="Oval 139"/>
            <p:cNvSpPr/>
            <p:nvPr/>
          </p:nvSpPr>
          <p:spPr>
            <a:xfrm>
              <a:off x="381000" y="427672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41" name="Group 35"/>
            <p:cNvGrpSpPr>
              <a:grpSpLocks noChangeAspect="1"/>
            </p:cNvGrpSpPr>
            <p:nvPr/>
          </p:nvGrpSpPr>
          <p:grpSpPr bwMode="auto">
            <a:xfrm>
              <a:off x="606099" y="4631834"/>
              <a:ext cx="862256" cy="631552"/>
              <a:chOff x="2" y="0"/>
              <a:chExt cx="4485" cy="3285"/>
            </a:xfrm>
            <a:solidFill>
              <a:schemeClr val="bg1"/>
            </a:solidFill>
          </p:grpSpPr>
          <p:sp>
            <p:nvSpPr>
              <p:cNvPr id="142" name="Freeform 36"/>
              <p:cNvSpPr>
                <a:spLocks/>
              </p:cNvSpPr>
              <p:nvPr/>
            </p:nvSpPr>
            <p:spPr bwMode="auto">
              <a:xfrm>
                <a:off x="2" y="0"/>
                <a:ext cx="3836" cy="3285"/>
              </a:xfrm>
              <a:custGeom>
                <a:avLst/>
                <a:gdLst>
                  <a:gd name="T0" fmla="*/ 1582 w 2040"/>
                  <a:gd name="T1" fmla="*/ 1388 h 1748"/>
                  <a:gd name="T2" fmla="*/ 956 w 2040"/>
                  <a:gd name="T3" fmla="*/ 1388 h 1748"/>
                  <a:gd name="T4" fmla="*/ 642 w 2040"/>
                  <a:gd name="T5" fmla="*/ 1721 h 1748"/>
                  <a:gd name="T6" fmla="*/ 571 w 2040"/>
                  <a:gd name="T7" fmla="*/ 1693 h 1748"/>
                  <a:gd name="T8" fmla="*/ 571 w 2040"/>
                  <a:gd name="T9" fmla="*/ 1388 h 1748"/>
                  <a:gd name="T10" fmla="*/ 41 w 2040"/>
                  <a:gd name="T11" fmla="*/ 1388 h 1748"/>
                  <a:gd name="T12" fmla="*/ 0 w 2040"/>
                  <a:gd name="T13" fmla="*/ 1347 h 1748"/>
                  <a:gd name="T14" fmla="*/ 0 w 2040"/>
                  <a:gd name="T15" fmla="*/ 41 h 1748"/>
                  <a:gd name="T16" fmla="*/ 41 w 2040"/>
                  <a:gd name="T17" fmla="*/ 0 h 1748"/>
                  <a:gd name="T18" fmla="*/ 1999 w 2040"/>
                  <a:gd name="T19" fmla="*/ 0 h 1748"/>
                  <a:gd name="T20" fmla="*/ 2040 w 2040"/>
                  <a:gd name="T21" fmla="*/ 41 h 1748"/>
                  <a:gd name="T22" fmla="*/ 2040 w 2040"/>
                  <a:gd name="T23" fmla="*/ 735 h 1748"/>
                  <a:gd name="T24" fmla="*/ 1958 w 2040"/>
                  <a:gd name="T25" fmla="*/ 735 h 1748"/>
                  <a:gd name="T26" fmla="*/ 1958 w 2040"/>
                  <a:gd name="T27" fmla="*/ 82 h 1748"/>
                  <a:gd name="T28" fmla="*/ 82 w 2040"/>
                  <a:gd name="T29" fmla="*/ 82 h 1748"/>
                  <a:gd name="T30" fmla="*/ 82 w 2040"/>
                  <a:gd name="T31" fmla="*/ 1306 h 1748"/>
                  <a:gd name="T32" fmla="*/ 612 w 2040"/>
                  <a:gd name="T33" fmla="*/ 1306 h 1748"/>
                  <a:gd name="T34" fmla="*/ 653 w 2040"/>
                  <a:gd name="T35" fmla="*/ 1347 h 1748"/>
                  <a:gd name="T36" fmla="*/ 653 w 2040"/>
                  <a:gd name="T37" fmla="*/ 1590 h 1748"/>
                  <a:gd name="T38" fmla="*/ 909 w 2040"/>
                  <a:gd name="T39" fmla="*/ 1319 h 1748"/>
                  <a:gd name="T40" fmla="*/ 938 w 2040"/>
                  <a:gd name="T41" fmla="*/ 1306 h 1748"/>
                  <a:gd name="T42" fmla="*/ 1534 w 2040"/>
                  <a:gd name="T43" fmla="*/ 1306 h 1748"/>
                  <a:gd name="T44" fmla="*/ 1582 w 2040"/>
                  <a:gd name="T45" fmla="*/ 1388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0" h="1748">
                    <a:moveTo>
                      <a:pt x="1582" y="1388"/>
                    </a:moveTo>
                    <a:cubicBezTo>
                      <a:pt x="956" y="1388"/>
                      <a:pt x="956" y="1388"/>
                      <a:pt x="956" y="1388"/>
                    </a:cubicBezTo>
                    <a:cubicBezTo>
                      <a:pt x="642" y="1721"/>
                      <a:pt x="642" y="1721"/>
                      <a:pt x="642" y="1721"/>
                    </a:cubicBezTo>
                    <a:cubicBezTo>
                      <a:pt x="616" y="1748"/>
                      <a:pt x="571" y="1730"/>
                      <a:pt x="571" y="1693"/>
                    </a:cubicBezTo>
                    <a:cubicBezTo>
                      <a:pt x="571" y="1388"/>
                      <a:pt x="571" y="1388"/>
                      <a:pt x="571" y="1388"/>
                    </a:cubicBezTo>
                    <a:cubicBezTo>
                      <a:pt x="41" y="1388"/>
                      <a:pt x="41" y="1388"/>
                      <a:pt x="41" y="1388"/>
                    </a:cubicBezTo>
                    <a:cubicBezTo>
                      <a:pt x="18" y="1388"/>
                      <a:pt x="0" y="1369"/>
                      <a:pt x="0" y="1347"/>
                    </a:cubicBezTo>
                    <a:cubicBezTo>
                      <a:pt x="0" y="41"/>
                      <a:pt x="0" y="41"/>
                      <a:pt x="0" y="41"/>
                    </a:cubicBezTo>
                    <a:cubicBezTo>
                      <a:pt x="0" y="19"/>
                      <a:pt x="18" y="0"/>
                      <a:pt x="41" y="0"/>
                    </a:cubicBezTo>
                    <a:cubicBezTo>
                      <a:pt x="1999" y="0"/>
                      <a:pt x="1999" y="0"/>
                      <a:pt x="1999" y="0"/>
                    </a:cubicBezTo>
                    <a:cubicBezTo>
                      <a:pt x="2022" y="0"/>
                      <a:pt x="2040" y="19"/>
                      <a:pt x="2040" y="41"/>
                    </a:cubicBezTo>
                    <a:cubicBezTo>
                      <a:pt x="2040" y="735"/>
                      <a:pt x="2040" y="735"/>
                      <a:pt x="2040" y="735"/>
                    </a:cubicBezTo>
                    <a:cubicBezTo>
                      <a:pt x="1958" y="735"/>
                      <a:pt x="1958" y="735"/>
                      <a:pt x="1958" y="735"/>
                    </a:cubicBezTo>
                    <a:cubicBezTo>
                      <a:pt x="1958" y="82"/>
                      <a:pt x="1958" y="82"/>
                      <a:pt x="1958" y="82"/>
                    </a:cubicBezTo>
                    <a:cubicBezTo>
                      <a:pt x="82" y="82"/>
                      <a:pt x="82" y="82"/>
                      <a:pt x="82" y="82"/>
                    </a:cubicBezTo>
                    <a:cubicBezTo>
                      <a:pt x="82" y="1306"/>
                      <a:pt x="82" y="1306"/>
                      <a:pt x="82" y="1306"/>
                    </a:cubicBezTo>
                    <a:cubicBezTo>
                      <a:pt x="612" y="1306"/>
                      <a:pt x="612" y="1306"/>
                      <a:pt x="612" y="1306"/>
                    </a:cubicBezTo>
                    <a:cubicBezTo>
                      <a:pt x="635" y="1306"/>
                      <a:pt x="653" y="1324"/>
                      <a:pt x="653" y="1347"/>
                    </a:cubicBezTo>
                    <a:cubicBezTo>
                      <a:pt x="653" y="1590"/>
                      <a:pt x="653" y="1590"/>
                      <a:pt x="653" y="1590"/>
                    </a:cubicBezTo>
                    <a:cubicBezTo>
                      <a:pt x="909" y="1319"/>
                      <a:pt x="909" y="1319"/>
                      <a:pt x="909" y="1319"/>
                    </a:cubicBezTo>
                    <a:cubicBezTo>
                      <a:pt x="916" y="1311"/>
                      <a:pt x="927" y="1306"/>
                      <a:pt x="938" y="1306"/>
                    </a:cubicBezTo>
                    <a:cubicBezTo>
                      <a:pt x="1534" y="1306"/>
                      <a:pt x="1534" y="1306"/>
                      <a:pt x="1534" y="1306"/>
                    </a:cubicBezTo>
                    <a:lnTo>
                      <a:pt x="1582"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3" name="Freeform 37"/>
              <p:cNvSpPr>
                <a:spLocks noEditPoints="1"/>
              </p:cNvSpPr>
              <p:nvPr/>
            </p:nvSpPr>
            <p:spPr bwMode="auto">
              <a:xfrm>
                <a:off x="2729" y="1534"/>
                <a:ext cx="1758" cy="1533"/>
              </a:xfrm>
              <a:custGeom>
                <a:avLst/>
                <a:gdLst>
                  <a:gd name="T0" fmla="*/ 8 w 935"/>
                  <a:gd name="T1" fmla="*/ 201 h 816"/>
                  <a:gd name="T2" fmla="*/ 359 w 935"/>
                  <a:gd name="T3" fmla="*/ 796 h 816"/>
                  <a:gd name="T4" fmla="*/ 394 w 935"/>
                  <a:gd name="T5" fmla="*/ 816 h 816"/>
                  <a:gd name="T6" fmla="*/ 541 w 935"/>
                  <a:gd name="T7" fmla="*/ 816 h 816"/>
                  <a:gd name="T8" fmla="*/ 576 w 935"/>
                  <a:gd name="T9" fmla="*/ 796 h 816"/>
                  <a:gd name="T10" fmla="*/ 927 w 935"/>
                  <a:gd name="T11" fmla="*/ 201 h 816"/>
                  <a:gd name="T12" fmla="*/ 928 w 935"/>
                  <a:gd name="T13" fmla="*/ 161 h 816"/>
                  <a:gd name="T14" fmla="*/ 855 w 935"/>
                  <a:gd name="T15" fmla="*/ 22 h 816"/>
                  <a:gd name="T16" fmla="*/ 818 w 935"/>
                  <a:gd name="T17" fmla="*/ 0 h 816"/>
                  <a:gd name="T18" fmla="*/ 117 w 935"/>
                  <a:gd name="T19" fmla="*/ 0 h 816"/>
                  <a:gd name="T20" fmla="*/ 81 w 935"/>
                  <a:gd name="T21" fmla="*/ 22 h 816"/>
                  <a:gd name="T22" fmla="*/ 7 w 935"/>
                  <a:gd name="T23" fmla="*/ 161 h 816"/>
                  <a:gd name="T24" fmla="*/ 8 w 935"/>
                  <a:gd name="T25" fmla="*/ 201 h 816"/>
                  <a:gd name="T26" fmla="*/ 141 w 935"/>
                  <a:gd name="T27" fmla="*/ 82 h 816"/>
                  <a:gd name="T28" fmla="*/ 794 w 935"/>
                  <a:gd name="T29" fmla="*/ 82 h 816"/>
                  <a:gd name="T30" fmla="*/ 845 w 935"/>
                  <a:gd name="T31" fmla="*/ 179 h 816"/>
                  <a:gd name="T32" fmla="*/ 517 w 935"/>
                  <a:gd name="T33" fmla="*/ 735 h 816"/>
                  <a:gd name="T34" fmla="*/ 418 w 935"/>
                  <a:gd name="T35" fmla="*/ 735 h 816"/>
                  <a:gd name="T36" fmla="*/ 91 w 935"/>
                  <a:gd name="T37" fmla="*/ 179 h 816"/>
                  <a:gd name="T38" fmla="*/ 141 w 935"/>
                  <a:gd name="T39" fmla="*/ 82 h 816"/>
                  <a:gd name="T40" fmla="*/ 427 w 935"/>
                  <a:gd name="T41" fmla="*/ 204 h 816"/>
                  <a:gd name="T42" fmla="*/ 468 w 935"/>
                  <a:gd name="T43" fmla="*/ 164 h 816"/>
                  <a:gd name="T44" fmla="*/ 508 w 935"/>
                  <a:gd name="T45" fmla="*/ 204 h 816"/>
                  <a:gd name="T46" fmla="*/ 508 w 935"/>
                  <a:gd name="T47" fmla="*/ 391 h 816"/>
                  <a:gd name="T48" fmla="*/ 468 w 935"/>
                  <a:gd name="T49" fmla="*/ 432 h 816"/>
                  <a:gd name="T50" fmla="*/ 427 w 935"/>
                  <a:gd name="T51" fmla="*/ 391 h 816"/>
                  <a:gd name="T52" fmla="*/ 427 w 935"/>
                  <a:gd name="T53" fmla="*/ 204 h 816"/>
                  <a:gd name="T54" fmla="*/ 468 w 935"/>
                  <a:gd name="T55" fmla="*/ 490 h 816"/>
                  <a:gd name="T56" fmla="*/ 508 w 935"/>
                  <a:gd name="T57" fmla="*/ 531 h 816"/>
                  <a:gd name="T58" fmla="*/ 468 w 935"/>
                  <a:gd name="T59" fmla="*/ 572 h 816"/>
                  <a:gd name="T60" fmla="*/ 427 w 935"/>
                  <a:gd name="T61" fmla="*/ 531 h 816"/>
                  <a:gd name="T62" fmla="*/ 468 w 935"/>
                  <a:gd name="T63" fmla="*/ 49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5" h="816">
                    <a:moveTo>
                      <a:pt x="8" y="201"/>
                    </a:moveTo>
                    <a:cubicBezTo>
                      <a:pt x="359" y="796"/>
                      <a:pt x="359" y="796"/>
                      <a:pt x="359" y="796"/>
                    </a:cubicBezTo>
                    <a:cubicBezTo>
                      <a:pt x="366" y="809"/>
                      <a:pt x="380" y="816"/>
                      <a:pt x="394" y="816"/>
                    </a:cubicBezTo>
                    <a:cubicBezTo>
                      <a:pt x="541" y="816"/>
                      <a:pt x="541" y="816"/>
                      <a:pt x="541" y="816"/>
                    </a:cubicBezTo>
                    <a:cubicBezTo>
                      <a:pt x="555" y="816"/>
                      <a:pt x="569" y="809"/>
                      <a:pt x="576" y="796"/>
                    </a:cubicBezTo>
                    <a:cubicBezTo>
                      <a:pt x="927" y="201"/>
                      <a:pt x="927" y="201"/>
                      <a:pt x="927" y="201"/>
                    </a:cubicBezTo>
                    <a:cubicBezTo>
                      <a:pt x="934" y="188"/>
                      <a:pt x="935" y="173"/>
                      <a:pt x="928" y="161"/>
                    </a:cubicBezTo>
                    <a:cubicBezTo>
                      <a:pt x="855" y="22"/>
                      <a:pt x="855" y="22"/>
                      <a:pt x="855" y="22"/>
                    </a:cubicBezTo>
                    <a:cubicBezTo>
                      <a:pt x="847" y="9"/>
                      <a:pt x="834" y="0"/>
                      <a:pt x="818" y="0"/>
                    </a:cubicBezTo>
                    <a:cubicBezTo>
                      <a:pt x="117" y="0"/>
                      <a:pt x="117" y="0"/>
                      <a:pt x="117" y="0"/>
                    </a:cubicBezTo>
                    <a:cubicBezTo>
                      <a:pt x="102" y="0"/>
                      <a:pt x="88" y="9"/>
                      <a:pt x="81" y="22"/>
                    </a:cubicBezTo>
                    <a:cubicBezTo>
                      <a:pt x="7" y="161"/>
                      <a:pt x="7" y="161"/>
                      <a:pt x="7" y="161"/>
                    </a:cubicBezTo>
                    <a:cubicBezTo>
                      <a:pt x="0" y="173"/>
                      <a:pt x="1" y="188"/>
                      <a:pt x="8" y="201"/>
                    </a:cubicBezTo>
                    <a:close/>
                    <a:moveTo>
                      <a:pt x="141" y="82"/>
                    </a:moveTo>
                    <a:cubicBezTo>
                      <a:pt x="794" y="82"/>
                      <a:pt x="794" y="82"/>
                      <a:pt x="794" y="82"/>
                    </a:cubicBezTo>
                    <a:cubicBezTo>
                      <a:pt x="845" y="179"/>
                      <a:pt x="845" y="179"/>
                      <a:pt x="845" y="179"/>
                    </a:cubicBezTo>
                    <a:cubicBezTo>
                      <a:pt x="517" y="735"/>
                      <a:pt x="517" y="735"/>
                      <a:pt x="517" y="735"/>
                    </a:cubicBezTo>
                    <a:cubicBezTo>
                      <a:pt x="418" y="735"/>
                      <a:pt x="418" y="735"/>
                      <a:pt x="418" y="735"/>
                    </a:cubicBezTo>
                    <a:cubicBezTo>
                      <a:pt x="91" y="179"/>
                      <a:pt x="91" y="179"/>
                      <a:pt x="91" y="179"/>
                    </a:cubicBezTo>
                    <a:lnTo>
                      <a:pt x="141" y="82"/>
                    </a:lnTo>
                    <a:close/>
                    <a:moveTo>
                      <a:pt x="427" y="204"/>
                    </a:moveTo>
                    <a:cubicBezTo>
                      <a:pt x="427" y="182"/>
                      <a:pt x="445" y="164"/>
                      <a:pt x="468" y="164"/>
                    </a:cubicBezTo>
                    <a:cubicBezTo>
                      <a:pt x="490" y="164"/>
                      <a:pt x="508" y="182"/>
                      <a:pt x="508" y="204"/>
                    </a:cubicBezTo>
                    <a:cubicBezTo>
                      <a:pt x="508" y="391"/>
                      <a:pt x="508" y="391"/>
                      <a:pt x="508" y="391"/>
                    </a:cubicBezTo>
                    <a:cubicBezTo>
                      <a:pt x="508" y="414"/>
                      <a:pt x="490" y="432"/>
                      <a:pt x="468" y="432"/>
                    </a:cubicBezTo>
                    <a:cubicBezTo>
                      <a:pt x="445" y="432"/>
                      <a:pt x="427" y="414"/>
                      <a:pt x="427" y="391"/>
                    </a:cubicBezTo>
                    <a:lnTo>
                      <a:pt x="427" y="204"/>
                    </a:lnTo>
                    <a:close/>
                    <a:moveTo>
                      <a:pt x="468" y="490"/>
                    </a:moveTo>
                    <a:cubicBezTo>
                      <a:pt x="490" y="490"/>
                      <a:pt x="508" y="508"/>
                      <a:pt x="508" y="531"/>
                    </a:cubicBezTo>
                    <a:cubicBezTo>
                      <a:pt x="508" y="553"/>
                      <a:pt x="490" y="572"/>
                      <a:pt x="468" y="572"/>
                    </a:cubicBezTo>
                    <a:cubicBezTo>
                      <a:pt x="445" y="572"/>
                      <a:pt x="427" y="553"/>
                      <a:pt x="427" y="531"/>
                    </a:cubicBezTo>
                    <a:cubicBezTo>
                      <a:pt x="427" y="508"/>
                      <a:pt x="445" y="490"/>
                      <a:pt x="468" y="4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4" name="Freeform 38"/>
              <p:cNvSpPr>
                <a:spLocks noEditPoints="1"/>
              </p:cNvSpPr>
              <p:nvPr/>
            </p:nvSpPr>
            <p:spPr bwMode="auto">
              <a:xfrm>
                <a:off x="769" y="615"/>
                <a:ext cx="2302" cy="1379"/>
              </a:xfrm>
              <a:custGeom>
                <a:avLst/>
                <a:gdLst>
                  <a:gd name="T0" fmla="*/ 1183 w 1224"/>
                  <a:gd name="T1" fmla="*/ 81 h 734"/>
                  <a:gd name="T2" fmla="*/ 1224 w 1224"/>
                  <a:gd name="T3" fmla="*/ 41 h 734"/>
                  <a:gd name="T4" fmla="*/ 1183 w 1224"/>
                  <a:gd name="T5" fmla="*/ 0 h 734"/>
                  <a:gd name="T6" fmla="*/ 41 w 1224"/>
                  <a:gd name="T7" fmla="*/ 0 h 734"/>
                  <a:gd name="T8" fmla="*/ 0 w 1224"/>
                  <a:gd name="T9" fmla="*/ 41 h 734"/>
                  <a:gd name="T10" fmla="*/ 41 w 1224"/>
                  <a:gd name="T11" fmla="*/ 81 h 734"/>
                  <a:gd name="T12" fmla="*/ 1183 w 1224"/>
                  <a:gd name="T13" fmla="*/ 81 h 734"/>
                  <a:gd name="T14" fmla="*/ 694 w 1224"/>
                  <a:gd name="T15" fmla="*/ 408 h 734"/>
                  <a:gd name="T16" fmla="*/ 734 w 1224"/>
                  <a:gd name="T17" fmla="*/ 367 h 734"/>
                  <a:gd name="T18" fmla="*/ 694 w 1224"/>
                  <a:gd name="T19" fmla="*/ 326 h 734"/>
                  <a:gd name="T20" fmla="*/ 41 w 1224"/>
                  <a:gd name="T21" fmla="*/ 326 h 734"/>
                  <a:gd name="T22" fmla="*/ 0 w 1224"/>
                  <a:gd name="T23" fmla="*/ 367 h 734"/>
                  <a:gd name="T24" fmla="*/ 41 w 1224"/>
                  <a:gd name="T25" fmla="*/ 408 h 734"/>
                  <a:gd name="T26" fmla="*/ 694 w 1224"/>
                  <a:gd name="T27" fmla="*/ 408 h 734"/>
                  <a:gd name="T28" fmla="*/ 938 w 1224"/>
                  <a:gd name="T29" fmla="*/ 734 h 734"/>
                  <a:gd name="T30" fmla="*/ 979 w 1224"/>
                  <a:gd name="T31" fmla="*/ 693 h 734"/>
                  <a:gd name="T32" fmla="*/ 938 w 1224"/>
                  <a:gd name="T33" fmla="*/ 653 h 734"/>
                  <a:gd name="T34" fmla="*/ 41 w 1224"/>
                  <a:gd name="T35" fmla="*/ 653 h 734"/>
                  <a:gd name="T36" fmla="*/ 0 w 1224"/>
                  <a:gd name="T37" fmla="*/ 693 h 734"/>
                  <a:gd name="T38" fmla="*/ 41 w 1224"/>
                  <a:gd name="T39" fmla="*/ 734 h 734"/>
                  <a:gd name="T40" fmla="*/ 938 w 1224"/>
                  <a:gd name="T41" fmla="*/ 73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4" h="734">
                    <a:moveTo>
                      <a:pt x="1183" y="81"/>
                    </a:moveTo>
                    <a:cubicBezTo>
                      <a:pt x="1206" y="81"/>
                      <a:pt x="1224" y="63"/>
                      <a:pt x="1224" y="41"/>
                    </a:cubicBezTo>
                    <a:cubicBezTo>
                      <a:pt x="1224" y="18"/>
                      <a:pt x="1206" y="0"/>
                      <a:pt x="1183" y="0"/>
                    </a:cubicBezTo>
                    <a:cubicBezTo>
                      <a:pt x="41" y="0"/>
                      <a:pt x="41" y="0"/>
                      <a:pt x="41" y="0"/>
                    </a:cubicBezTo>
                    <a:cubicBezTo>
                      <a:pt x="18" y="0"/>
                      <a:pt x="0" y="18"/>
                      <a:pt x="0" y="41"/>
                    </a:cubicBezTo>
                    <a:cubicBezTo>
                      <a:pt x="0" y="63"/>
                      <a:pt x="18" y="81"/>
                      <a:pt x="41" y="81"/>
                    </a:cubicBezTo>
                    <a:lnTo>
                      <a:pt x="1183" y="81"/>
                    </a:lnTo>
                    <a:close/>
                    <a:moveTo>
                      <a:pt x="694" y="408"/>
                    </a:moveTo>
                    <a:cubicBezTo>
                      <a:pt x="716" y="408"/>
                      <a:pt x="734" y="390"/>
                      <a:pt x="734" y="367"/>
                    </a:cubicBezTo>
                    <a:cubicBezTo>
                      <a:pt x="734" y="344"/>
                      <a:pt x="716" y="326"/>
                      <a:pt x="694" y="326"/>
                    </a:cubicBezTo>
                    <a:cubicBezTo>
                      <a:pt x="41" y="326"/>
                      <a:pt x="41" y="326"/>
                      <a:pt x="41" y="326"/>
                    </a:cubicBezTo>
                    <a:cubicBezTo>
                      <a:pt x="18" y="326"/>
                      <a:pt x="0" y="344"/>
                      <a:pt x="0" y="367"/>
                    </a:cubicBezTo>
                    <a:cubicBezTo>
                      <a:pt x="0" y="390"/>
                      <a:pt x="18" y="408"/>
                      <a:pt x="41" y="408"/>
                    </a:cubicBezTo>
                    <a:lnTo>
                      <a:pt x="694" y="408"/>
                    </a:lnTo>
                    <a:close/>
                    <a:moveTo>
                      <a:pt x="938" y="734"/>
                    </a:moveTo>
                    <a:cubicBezTo>
                      <a:pt x="961" y="734"/>
                      <a:pt x="979" y="716"/>
                      <a:pt x="979" y="693"/>
                    </a:cubicBezTo>
                    <a:cubicBezTo>
                      <a:pt x="979" y="671"/>
                      <a:pt x="961" y="653"/>
                      <a:pt x="938" y="653"/>
                    </a:cubicBezTo>
                    <a:cubicBezTo>
                      <a:pt x="41" y="653"/>
                      <a:pt x="41" y="653"/>
                      <a:pt x="41" y="653"/>
                    </a:cubicBezTo>
                    <a:cubicBezTo>
                      <a:pt x="18" y="653"/>
                      <a:pt x="0" y="671"/>
                      <a:pt x="0" y="693"/>
                    </a:cubicBezTo>
                    <a:cubicBezTo>
                      <a:pt x="0" y="716"/>
                      <a:pt x="18" y="734"/>
                      <a:pt x="41" y="734"/>
                    </a:cubicBezTo>
                    <a:lnTo>
                      <a:pt x="938" y="7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9902" y="3556109"/>
            <a:ext cx="3578001" cy="2348263"/>
          </a:xfrm>
          <a:prstGeom prst="rect">
            <a:avLst/>
          </a:prstGeom>
        </p:spPr>
      </p:pic>
      <p:pic>
        <p:nvPicPr>
          <p:cNvPr id="145" name="Picture 14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4608" y="1656397"/>
            <a:ext cx="3737523" cy="1677491"/>
          </a:xfrm>
          <a:prstGeom prst="rect">
            <a:avLst/>
          </a:prstGeom>
        </p:spPr>
      </p:pic>
    </p:spTree>
    <p:extLst>
      <p:ext uri="{BB962C8B-B14F-4D97-AF65-F5344CB8AC3E}">
        <p14:creationId xmlns:p14="http://schemas.microsoft.com/office/powerpoint/2010/main" val="13022396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5.1: Troubleshooting &amp; Diagnosis</a:t>
            </a:r>
          </a:p>
        </p:txBody>
      </p:sp>
      <p:sp>
        <p:nvSpPr>
          <p:cNvPr id="3" name="TextBox 2"/>
          <p:cNvSpPr txBox="1"/>
          <p:nvPr/>
        </p:nvSpPr>
        <p:spPr>
          <a:xfrm>
            <a:off x="2851932" y="1198635"/>
            <a:ext cx="3929869" cy="1754326"/>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At call conclusion, the EdgeMarc Intelligent Edged sends a full report to EdgeView with complete statistics to troubleshoot and isolate call issues (bad quality, dropped </a:t>
            </a:r>
            <a:br>
              <a:rPr kumimoji="0" lang="en-US" sz="1800" b="0" i="0" u="none" strike="noStrike" kern="0" cap="none" spc="0" normalizeH="0" baseline="0" noProof="0" dirty="0">
                <a:ln>
                  <a:noFill/>
                </a:ln>
                <a:solidFill>
                  <a:sysClr val="windowText" lastClr="000000"/>
                </a:solidFill>
                <a:effectLst/>
                <a:uLnTx/>
                <a:uFillTx/>
              </a:rPr>
            </a:br>
            <a:r>
              <a:rPr kumimoji="0" lang="en-US" sz="1800" b="0" i="0" u="none" strike="noStrike" kern="0" cap="none" spc="0" normalizeH="0" baseline="0" noProof="0" dirty="0">
                <a:ln>
                  <a:noFill/>
                </a:ln>
                <a:solidFill>
                  <a:sysClr val="windowText" lastClr="000000"/>
                </a:solidFill>
                <a:effectLst/>
                <a:uLnTx/>
                <a:uFillTx/>
              </a:rPr>
              <a:t>calls, etc.).</a:t>
            </a:r>
          </a:p>
        </p:txBody>
      </p:sp>
      <p:sp>
        <p:nvSpPr>
          <p:cNvPr id="4" name="TextBox 3"/>
          <p:cNvSpPr txBox="1"/>
          <p:nvPr/>
        </p:nvSpPr>
        <p:spPr>
          <a:xfrm>
            <a:off x="2851932" y="4599897"/>
            <a:ext cx="3929869" cy="1200329"/>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Using </a:t>
            </a:r>
            <a:r>
              <a:rPr kumimoji="0" lang="en-US" sz="1800" b="0" i="0" u="none" strike="noStrike" kern="0" cap="none" spc="0" normalizeH="0" baseline="0" noProof="0" dirty="0" err="1">
                <a:ln>
                  <a:noFill/>
                </a:ln>
                <a:solidFill>
                  <a:sysClr val="windowText" lastClr="000000"/>
                </a:solidFill>
                <a:effectLst/>
                <a:uLnTx/>
                <a:uFillTx/>
              </a:rPr>
              <a:t>EdgeView’s</a:t>
            </a:r>
            <a:r>
              <a:rPr kumimoji="0" lang="en-US" sz="1800" b="0" i="0" u="none" strike="noStrike" kern="0" cap="none" spc="0" normalizeH="0" baseline="0" noProof="0" dirty="0">
                <a:ln>
                  <a:noFill/>
                </a:ln>
                <a:solidFill>
                  <a:sysClr val="windowText" lastClr="000000"/>
                </a:solidFill>
                <a:effectLst/>
                <a:uLnTx/>
                <a:uFillTx/>
              </a:rPr>
              <a:t> API service providers can use their EMS to prepare templates. </a:t>
            </a:r>
            <a:r>
              <a:rPr kumimoji="0" lang="en-US" sz="1800" b="0" i="0" u="none" strike="noStrike" kern="0" cap="none" spc="0" normalizeH="0" baseline="0" noProof="0" dirty="0" err="1">
                <a:ln>
                  <a:noFill/>
                </a:ln>
                <a:solidFill>
                  <a:sysClr val="windowText" lastClr="000000"/>
                </a:solidFill>
                <a:effectLst/>
                <a:uLnTx/>
                <a:uFillTx/>
              </a:rPr>
              <a:t>EdgeView</a:t>
            </a:r>
            <a:r>
              <a:rPr kumimoji="0" lang="en-US" sz="1800" b="0" i="0" u="none" strike="noStrike" kern="0" cap="none" spc="0" normalizeH="0" baseline="0" noProof="0" dirty="0">
                <a:ln>
                  <a:noFill/>
                </a:ln>
                <a:solidFill>
                  <a:sysClr val="windowText" lastClr="000000"/>
                </a:solidFill>
                <a:effectLst/>
                <a:uLnTx/>
                <a:uFillTx/>
              </a:rPr>
              <a:t> stores ‘gold templates’ for each </a:t>
            </a:r>
            <a:r>
              <a:rPr kumimoji="0" lang="en-US" sz="1800" b="0" i="0" u="none" strike="noStrike" kern="0" cap="none" spc="0" normalizeH="0" baseline="0" noProof="0" dirty="0" err="1">
                <a:ln>
                  <a:noFill/>
                </a:ln>
                <a:solidFill>
                  <a:sysClr val="windowText" lastClr="000000"/>
                </a:solidFill>
                <a:effectLst/>
                <a:uLnTx/>
                <a:uFillTx/>
              </a:rPr>
              <a:t>EdgeMarc</a:t>
            </a:r>
            <a:r>
              <a:rPr kumimoji="0" lang="en-US" sz="1800" b="0" i="0" u="none" strike="noStrike" kern="0" cap="none" spc="0" normalizeH="0" baseline="0" noProof="0" dirty="0">
                <a:ln>
                  <a:noFill/>
                </a:ln>
                <a:solidFill>
                  <a:sysClr val="windowText" lastClr="000000"/>
                </a:solidFill>
                <a:effectLst/>
                <a:uLnTx/>
                <a:uFillTx/>
              </a:rPr>
              <a:t> under management.</a:t>
            </a:r>
          </a:p>
        </p:txBody>
      </p:sp>
      <p:sp>
        <p:nvSpPr>
          <p:cNvPr id="5" name="TextBox 4"/>
          <p:cNvSpPr txBox="1"/>
          <p:nvPr/>
        </p:nvSpPr>
        <p:spPr>
          <a:xfrm>
            <a:off x="2851932" y="3300943"/>
            <a:ext cx="3929869" cy="923330"/>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ysClr val="windowText" lastClr="000000"/>
                </a:solidFill>
                <a:effectLst/>
                <a:uLnTx/>
                <a:uFillTx/>
              </a:rPr>
              <a:t>EdgeView</a:t>
            </a:r>
            <a:r>
              <a:rPr kumimoji="0" lang="en-US" sz="1800" b="0" i="0" u="none" strike="noStrike" kern="0" cap="none" spc="0" normalizeH="0" baseline="0" noProof="0" dirty="0">
                <a:ln>
                  <a:noFill/>
                </a:ln>
                <a:solidFill>
                  <a:sysClr val="windowText" lastClr="000000"/>
                </a:solidFill>
                <a:effectLst/>
                <a:uLnTx/>
                <a:uFillTx/>
              </a:rPr>
              <a:t> can remotely initiate test calls (EM to EM or EM to phone) for diagnostics without service interruption.</a:t>
            </a:r>
          </a:p>
        </p:txBody>
      </p:sp>
      <p:grpSp>
        <p:nvGrpSpPr>
          <p:cNvPr id="6" name="Group 5"/>
          <p:cNvGrpSpPr/>
          <p:nvPr/>
        </p:nvGrpSpPr>
        <p:grpSpPr>
          <a:xfrm>
            <a:off x="1809751" y="1593974"/>
            <a:ext cx="930716" cy="930716"/>
            <a:chOff x="381000" y="1171575"/>
            <a:chExt cx="1240954" cy="1240954"/>
          </a:xfrm>
        </p:grpSpPr>
        <p:sp>
          <p:nvSpPr>
            <p:cNvPr id="7" name="Oval 6"/>
            <p:cNvSpPr/>
            <p:nvPr/>
          </p:nvSpPr>
          <p:spPr>
            <a:xfrm>
              <a:off x="381000" y="117157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8" name="Group 4"/>
            <p:cNvGrpSpPr>
              <a:grpSpLocks noChangeAspect="1"/>
            </p:cNvGrpSpPr>
            <p:nvPr/>
          </p:nvGrpSpPr>
          <p:grpSpPr bwMode="auto">
            <a:xfrm>
              <a:off x="617700" y="1304976"/>
              <a:ext cx="888664" cy="893407"/>
              <a:chOff x="-4" y="-18"/>
              <a:chExt cx="3185" cy="3202"/>
            </a:xfrm>
            <a:solidFill>
              <a:schemeClr val="bg1"/>
            </a:solidFill>
          </p:grpSpPr>
          <p:sp>
            <p:nvSpPr>
              <p:cNvPr id="9" name="Freeform 5"/>
              <p:cNvSpPr>
                <a:spLocks noEditPoints="1"/>
              </p:cNvSpPr>
              <p:nvPr/>
            </p:nvSpPr>
            <p:spPr bwMode="auto">
              <a:xfrm>
                <a:off x="-4" y="1828"/>
                <a:ext cx="1358" cy="1356"/>
              </a:xfrm>
              <a:custGeom>
                <a:avLst/>
                <a:gdLst>
                  <a:gd name="T0" fmla="*/ 543 w 722"/>
                  <a:gd name="T1" fmla="*/ 722 h 722"/>
                  <a:gd name="T2" fmla="*/ 191 w 722"/>
                  <a:gd name="T3" fmla="*/ 527 h 722"/>
                  <a:gd name="T4" fmla="*/ 2 w 722"/>
                  <a:gd name="T5" fmla="*/ 183 h 722"/>
                  <a:gd name="T6" fmla="*/ 46 w 722"/>
                  <a:gd name="T7" fmla="*/ 65 h 722"/>
                  <a:gd name="T8" fmla="*/ 84 w 722"/>
                  <a:gd name="T9" fmla="*/ 27 h 722"/>
                  <a:gd name="T10" fmla="*/ 186 w 722"/>
                  <a:gd name="T11" fmla="*/ 27 h 722"/>
                  <a:gd name="T12" fmla="*/ 254 w 722"/>
                  <a:gd name="T13" fmla="*/ 95 h 722"/>
                  <a:gd name="T14" fmla="*/ 275 w 722"/>
                  <a:gd name="T15" fmla="*/ 146 h 722"/>
                  <a:gd name="T16" fmla="*/ 253 w 722"/>
                  <a:gd name="T17" fmla="*/ 198 h 722"/>
                  <a:gd name="T18" fmla="*/ 207 w 722"/>
                  <a:gd name="T19" fmla="*/ 243 h 722"/>
                  <a:gd name="T20" fmla="*/ 310 w 722"/>
                  <a:gd name="T21" fmla="*/ 413 h 722"/>
                  <a:gd name="T22" fmla="*/ 477 w 722"/>
                  <a:gd name="T23" fmla="*/ 520 h 722"/>
                  <a:gd name="T24" fmla="*/ 486 w 722"/>
                  <a:gd name="T25" fmla="*/ 519 h 722"/>
                  <a:gd name="T26" fmla="*/ 531 w 722"/>
                  <a:gd name="T27" fmla="*/ 474 h 722"/>
                  <a:gd name="T28" fmla="*/ 633 w 722"/>
                  <a:gd name="T29" fmla="*/ 474 h 722"/>
                  <a:gd name="T30" fmla="*/ 701 w 722"/>
                  <a:gd name="T31" fmla="*/ 542 h 722"/>
                  <a:gd name="T32" fmla="*/ 722 w 722"/>
                  <a:gd name="T33" fmla="*/ 593 h 722"/>
                  <a:gd name="T34" fmla="*/ 701 w 722"/>
                  <a:gd name="T35" fmla="*/ 644 h 722"/>
                  <a:gd name="T36" fmla="*/ 662 w 722"/>
                  <a:gd name="T37" fmla="*/ 683 h 722"/>
                  <a:gd name="T38" fmla="*/ 543 w 722"/>
                  <a:gd name="T39" fmla="*/ 722 h 722"/>
                  <a:gd name="T40" fmla="*/ 135 w 722"/>
                  <a:gd name="T41" fmla="*/ 67 h 722"/>
                  <a:gd name="T42" fmla="*/ 127 w 722"/>
                  <a:gd name="T43" fmla="*/ 70 h 722"/>
                  <a:gd name="T44" fmla="*/ 88 w 722"/>
                  <a:gd name="T45" fmla="*/ 109 h 722"/>
                  <a:gd name="T46" fmla="*/ 63 w 722"/>
                  <a:gd name="T47" fmla="*/ 187 h 722"/>
                  <a:gd name="T48" fmla="*/ 234 w 722"/>
                  <a:gd name="T49" fmla="*/ 484 h 722"/>
                  <a:gd name="T50" fmla="*/ 543 w 722"/>
                  <a:gd name="T51" fmla="*/ 660 h 722"/>
                  <a:gd name="T52" fmla="*/ 620 w 722"/>
                  <a:gd name="T53" fmla="*/ 638 h 722"/>
                  <a:gd name="T54" fmla="*/ 657 w 722"/>
                  <a:gd name="T55" fmla="*/ 601 h 722"/>
                  <a:gd name="T56" fmla="*/ 661 w 722"/>
                  <a:gd name="T57" fmla="*/ 593 h 722"/>
                  <a:gd name="T58" fmla="*/ 657 w 722"/>
                  <a:gd name="T59" fmla="*/ 585 h 722"/>
                  <a:gd name="T60" fmla="*/ 590 w 722"/>
                  <a:gd name="T61" fmla="*/ 518 h 722"/>
                  <a:gd name="T62" fmla="*/ 574 w 722"/>
                  <a:gd name="T63" fmla="*/ 518 h 722"/>
                  <a:gd name="T64" fmla="*/ 523 w 722"/>
                  <a:gd name="T65" fmla="*/ 569 h 722"/>
                  <a:gd name="T66" fmla="*/ 477 w 722"/>
                  <a:gd name="T67" fmla="*/ 581 h 722"/>
                  <a:gd name="T68" fmla="*/ 266 w 722"/>
                  <a:gd name="T69" fmla="*/ 456 h 722"/>
                  <a:gd name="T70" fmla="*/ 161 w 722"/>
                  <a:gd name="T71" fmla="*/ 203 h 722"/>
                  <a:gd name="T72" fmla="*/ 210 w 722"/>
                  <a:gd name="T73" fmla="*/ 154 h 722"/>
                  <a:gd name="T74" fmla="*/ 214 w 722"/>
                  <a:gd name="T75" fmla="*/ 146 h 722"/>
                  <a:gd name="T76" fmla="*/ 210 w 722"/>
                  <a:gd name="T77" fmla="*/ 138 h 722"/>
                  <a:gd name="T78" fmla="*/ 143 w 722"/>
                  <a:gd name="T79" fmla="*/ 70 h 722"/>
                  <a:gd name="T80" fmla="*/ 135 w 722"/>
                  <a:gd name="T81" fmla="*/ 6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2" h="722">
                    <a:moveTo>
                      <a:pt x="543" y="722"/>
                    </a:moveTo>
                    <a:cubicBezTo>
                      <a:pt x="439" y="722"/>
                      <a:pt x="320" y="656"/>
                      <a:pt x="191" y="527"/>
                    </a:cubicBezTo>
                    <a:cubicBezTo>
                      <a:pt x="63" y="400"/>
                      <a:pt x="0" y="284"/>
                      <a:pt x="2" y="183"/>
                    </a:cubicBezTo>
                    <a:cubicBezTo>
                      <a:pt x="3" y="107"/>
                      <a:pt x="41" y="69"/>
                      <a:pt x="46" y="65"/>
                    </a:cubicBezTo>
                    <a:cubicBezTo>
                      <a:pt x="84" y="27"/>
                      <a:pt x="84" y="27"/>
                      <a:pt x="84" y="27"/>
                    </a:cubicBezTo>
                    <a:cubicBezTo>
                      <a:pt x="111" y="0"/>
                      <a:pt x="159" y="0"/>
                      <a:pt x="186" y="27"/>
                    </a:cubicBezTo>
                    <a:cubicBezTo>
                      <a:pt x="254" y="95"/>
                      <a:pt x="254" y="95"/>
                      <a:pt x="254" y="95"/>
                    </a:cubicBezTo>
                    <a:cubicBezTo>
                      <a:pt x="268" y="109"/>
                      <a:pt x="275" y="127"/>
                      <a:pt x="275" y="146"/>
                    </a:cubicBezTo>
                    <a:cubicBezTo>
                      <a:pt x="275" y="166"/>
                      <a:pt x="267" y="184"/>
                      <a:pt x="253" y="198"/>
                    </a:cubicBezTo>
                    <a:cubicBezTo>
                      <a:pt x="207" y="243"/>
                      <a:pt x="207" y="243"/>
                      <a:pt x="207" y="243"/>
                    </a:cubicBezTo>
                    <a:cubicBezTo>
                      <a:pt x="205" y="250"/>
                      <a:pt x="195" y="299"/>
                      <a:pt x="310" y="413"/>
                    </a:cubicBezTo>
                    <a:cubicBezTo>
                      <a:pt x="406" y="510"/>
                      <a:pt x="459" y="520"/>
                      <a:pt x="477" y="520"/>
                    </a:cubicBezTo>
                    <a:cubicBezTo>
                      <a:pt x="482" y="520"/>
                      <a:pt x="484" y="519"/>
                      <a:pt x="486" y="519"/>
                    </a:cubicBezTo>
                    <a:cubicBezTo>
                      <a:pt x="531" y="474"/>
                      <a:pt x="531" y="474"/>
                      <a:pt x="531" y="474"/>
                    </a:cubicBezTo>
                    <a:cubicBezTo>
                      <a:pt x="558" y="447"/>
                      <a:pt x="606" y="447"/>
                      <a:pt x="633" y="474"/>
                    </a:cubicBezTo>
                    <a:cubicBezTo>
                      <a:pt x="701" y="542"/>
                      <a:pt x="701" y="542"/>
                      <a:pt x="701" y="542"/>
                    </a:cubicBezTo>
                    <a:cubicBezTo>
                      <a:pt x="714" y="555"/>
                      <a:pt x="722" y="574"/>
                      <a:pt x="722" y="593"/>
                    </a:cubicBezTo>
                    <a:cubicBezTo>
                      <a:pt x="722" y="612"/>
                      <a:pt x="714" y="630"/>
                      <a:pt x="701" y="644"/>
                    </a:cubicBezTo>
                    <a:cubicBezTo>
                      <a:pt x="662" y="683"/>
                      <a:pt x="662" y="683"/>
                      <a:pt x="662" y="683"/>
                    </a:cubicBezTo>
                    <a:cubicBezTo>
                      <a:pt x="657" y="687"/>
                      <a:pt x="618" y="722"/>
                      <a:pt x="543" y="722"/>
                    </a:cubicBezTo>
                    <a:close/>
                    <a:moveTo>
                      <a:pt x="135" y="67"/>
                    </a:moveTo>
                    <a:cubicBezTo>
                      <a:pt x="133" y="67"/>
                      <a:pt x="130" y="67"/>
                      <a:pt x="127" y="70"/>
                    </a:cubicBezTo>
                    <a:cubicBezTo>
                      <a:pt x="88" y="109"/>
                      <a:pt x="88" y="109"/>
                      <a:pt x="88" y="109"/>
                    </a:cubicBezTo>
                    <a:cubicBezTo>
                      <a:pt x="87" y="110"/>
                      <a:pt x="63" y="135"/>
                      <a:pt x="63" y="187"/>
                    </a:cubicBezTo>
                    <a:cubicBezTo>
                      <a:pt x="63" y="244"/>
                      <a:pt x="92" y="342"/>
                      <a:pt x="234" y="484"/>
                    </a:cubicBezTo>
                    <a:cubicBezTo>
                      <a:pt x="380" y="630"/>
                      <a:pt x="483" y="660"/>
                      <a:pt x="543" y="660"/>
                    </a:cubicBezTo>
                    <a:cubicBezTo>
                      <a:pt x="594" y="660"/>
                      <a:pt x="619" y="639"/>
                      <a:pt x="620" y="638"/>
                    </a:cubicBezTo>
                    <a:cubicBezTo>
                      <a:pt x="657" y="601"/>
                      <a:pt x="657" y="601"/>
                      <a:pt x="657" y="601"/>
                    </a:cubicBezTo>
                    <a:cubicBezTo>
                      <a:pt x="660" y="598"/>
                      <a:pt x="661" y="595"/>
                      <a:pt x="661" y="593"/>
                    </a:cubicBezTo>
                    <a:cubicBezTo>
                      <a:pt x="661" y="591"/>
                      <a:pt x="660" y="588"/>
                      <a:pt x="657" y="585"/>
                    </a:cubicBezTo>
                    <a:cubicBezTo>
                      <a:pt x="590" y="518"/>
                      <a:pt x="590" y="518"/>
                      <a:pt x="590" y="518"/>
                    </a:cubicBezTo>
                    <a:cubicBezTo>
                      <a:pt x="584" y="512"/>
                      <a:pt x="580" y="512"/>
                      <a:pt x="574" y="518"/>
                    </a:cubicBezTo>
                    <a:cubicBezTo>
                      <a:pt x="523" y="569"/>
                      <a:pt x="523" y="569"/>
                      <a:pt x="523" y="569"/>
                    </a:cubicBezTo>
                    <a:cubicBezTo>
                      <a:pt x="519" y="572"/>
                      <a:pt x="504" y="581"/>
                      <a:pt x="477" y="581"/>
                    </a:cubicBezTo>
                    <a:cubicBezTo>
                      <a:pt x="420" y="581"/>
                      <a:pt x="349" y="539"/>
                      <a:pt x="266" y="456"/>
                    </a:cubicBezTo>
                    <a:cubicBezTo>
                      <a:pt x="99" y="288"/>
                      <a:pt x="149" y="216"/>
                      <a:pt x="161" y="203"/>
                    </a:cubicBezTo>
                    <a:cubicBezTo>
                      <a:pt x="210" y="154"/>
                      <a:pt x="210" y="154"/>
                      <a:pt x="210" y="154"/>
                    </a:cubicBezTo>
                    <a:cubicBezTo>
                      <a:pt x="213" y="151"/>
                      <a:pt x="214" y="148"/>
                      <a:pt x="214" y="146"/>
                    </a:cubicBezTo>
                    <a:cubicBezTo>
                      <a:pt x="214" y="144"/>
                      <a:pt x="213" y="141"/>
                      <a:pt x="210" y="138"/>
                    </a:cubicBezTo>
                    <a:cubicBezTo>
                      <a:pt x="143" y="70"/>
                      <a:pt x="143" y="70"/>
                      <a:pt x="143" y="70"/>
                    </a:cubicBezTo>
                    <a:cubicBezTo>
                      <a:pt x="140" y="67"/>
                      <a:pt x="136" y="67"/>
                      <a:pt x="135"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0" name="Freeform 6"/>
              <p:cNvSpPr>
                <a:spLocks noEditPoints="1"/>
              </p:cNvSpPr>
              <p:nvPr/>
            </p:nvSpPr>
            <p:spPr bwMode="auto">
              <a:xfrm>
                <a:off x="1119" y="-18"/>
                <a:ext cx="2062" cy="2058"/>
              </a:xfrm>
              <a:custGeom>
                <a:avLst/>
                <a:gdLst>
                  <a:gd name="T0" fmla="*/ 834 w 1096"/>
                  <a:gd name="T1" fmla="*/ 1095 h 1095"/>
                  <a:gd name="T2" fmla="*/ 294 w 1096"/>
                  <a:gd name="T3" fmla="*/ 796 h 1095"/>
                  <a:gd name="T4" fmla="*/ 2 w 1096"/>
                  <a:gd name="T5" fmla="*/ 269 h 1095"/>
                  <a:gd name="T6" fmla="*/ 66 w 1096"/>
                  <a:gd name="T7" fmla="*/ 96 h 1095"/>
                  <a:gd name="T8" fmla="*/ 126 w 1096"/>
                  <a:gd name="T9" fmla="*/ 37 h 1095"/>
                  <a:gd name="T10" fmla="*/ 262 w 1096"/>
                  <a:gd name="T11" fmla="*/ 37 h 1095"/>
                  <a:gd name="T12" fmla="*/ 368 w 1096"/>
                  <a:gd name="T13" fmla="*/ 143 h 1095"/>
                  <a:gd name="T14" fmla="*/ 396 w 1096"/>
                  <a:gd name="T15" fmla="*/ 211 h 1095"/>
                  <a:gd name="T16" fmla="*/ 367 w 1096"/>
                  <a:gd name="T17" fmla="*/ 279 h 1095"/>
                  <a:gd name="T18" fmla="*/ 293 w 1096"/>
                  <a:gd name="T19" fmla="*/ 352 h 1095"/>
                  <a:gd name="T20" fmla="*/ 456 w 1096"/>
                  <a:gd name="T21" fmla="*/ 642 h 1095"/>
                  <a:gd name="T22" fmla="*/ 754 w 1096"/>
                  <a:gd name="T23" fmla="*/ 810 h 1095"/>
                  <a:gd name="T24" fmla="*/ 827 w 1096"/>
                  <a:gd name="T25" fmla="*/ 737 h 1095"/>
                  <a:gd name="T26" fmla="*/ 962 w 1096"/>
                  <a:gd name="T27" fmla="*/ 738 h 1095"/>
                  <a:gd name="T28" fmla="*/ 1068 w 1096"/>
                  <a:gd name="T29" fmla="*/ 843 h 1095"/>
                  <a:gd name="T30" fmla="*/ 1096 w 1096"/>
                  <a:gd name="T31" fmla="*/ 911 h 1095"/>
                  <a:gd name="T32" fmla="*/ 1068 w 1096"/>
                  <a:gd name="T33" fmla="*/ 979 h 1095"/>
                  <a:gd name="T34" fmla="*/ 1008 w 1096"/>
                  <a:gd name="T35" fmla="*/ 1039 h 1095"/>
                  <a:gd name="T36" fmla="*/ 834 w 1096"/>
                  <a:gd name="T37" fmla="*/ 1095 h 1095"/>
                  <a:gd name="T38" fmla="*/ 194 w 1096"/>
                  <a:gd name="T39" fmla="*/ 70 h 1095"/>
                  <a:gd name="T40" fmla="*/ 169 w 1096"/>
                  <a:gd name="T41" fmla="*/ 80 h 1095"/>
                  <a:gd name="T42" fmla="*/ 109 w 1096"/>
                  <a:gd name="T43" fmla="*/ 140 h 1095"/>
                  <a:gd name="T44" fmla="*/ 64 w 1096"/>
                  <a:gd name="T45" fmla="*/ 273 h 1095"/>
                  <a:gd name="T46" fmla="*/ 337 w 1096"/>
                  <a:gd name="T47" fmla="*/ 752 h 1095"/>
                  <a:gd name="T48" fmla="*/ 834 w 1096"/>
                  <a:gd name="T49" fmla="*/ 1034 h 1095"/>
                  <a:gd name="T50" fmla="*/ 965 w 1096"/>
                  <a:gd name="T51" fmla="*/ 995 h 1095"/>
                  <a:gd name="T52" fmla="*/ 1025 w 1096"/>
                  <a:gd name="T53" fmla="*/ 936 h 1095"/>
                  <a:gd name="T54" fmla="*/ 1035 w 1096"/>
                  <a:gd name="T55" fmla="*/ 911 h 1095"/>
                  <a:gd name="T56" fmla="*/ 1025 w 1096"/>
                  <a:gd name="T57" fmla="*/ 886 h 1095"/>
                  <a:gd name="T58" fmla="*/ 919 w 1096"/>
                  <a:gd name="T59" fmla="*/ 781 h 1095"/>
                  <a:gd name="T60" fmla="*/ 870 w 1096"/>
                  <a:gd name="T61" fmla="*/ 781 h 1095"/>
                  <a:gd name="T62" fmla="*/ 791 w 1096"/>
                  <a:gd name="T63" fmla="*/ 859 h 1095"/>
                  <a:gd name="T64" fmla="*/ 412 w 1096"/>
                  <a:gd name="T65" fmla="*/ 685 h 1095"/>
                  <a:gd name="T66" fmla="*/ 248 w 1096"/>
                  <a:gd name="T67" fmla="*/ 311 h 1095"/>
                  <a:gd name="T68" fmla="*/ 325 w 1096"/>
                  <a:gd name="T69" fmla="*/ 236 h 1095"/>
                  <a:gd name="T70" fmla="*/ 335 w 1096"/>
                  <a:gd name="T71" fmla="*/ 211 h 1095"/>
                  <a:gd name="T72" fmla="*/ 325 w 1096"/>
                  <a:gd name="T73" fmla="*/ 186 h 1095"/>
                  <a:gd name="T74" fmla="*/ 218 w 1096"/>
                  <a:gd name="T75" fmla="*/ 80 h 1095"/>
                  <a:gd name="T76" fmla="*/ 194 w 1096"/>
                  <a:gd name="T77" fmla="*/ 70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6" h="1095">
                    <a:moveTo>
                      <a:pt x="834" y="1095"/>
                    </a:moveTo>
                    <a:cubicBezTo>
                      <a:pt x="675" y="1095"/>
                      <a:pt x="493" y="994"/>
                      <a:pt x="294" y="796"/>
                    </a:cubicBezTo>
                    <a:cubicBezTo>
                      <a:pt x="98" y="599"/>
                      <a:pt x="0" y="422"/>
                      <a:pt x="2" y="269"/>
                    </a:cubicBezTo>
                    <a:cubicBezTo>
                      <a:pt x="4" y="155"/>
                      <a:pt x="64" y="99"/>
                      <a:pt x="66" y="96"/>
                    </a:cubicBezTo>
                    <a:cubicBezTo>
                      <a:pt x="126" y="37"/>
                      <a:pt x="126" y="37"/>
                      <a:pt x="126" y="37"/>
                    </a:cubicBezTo>
                    <a:cubicBezTo>
                      <a:pt x="162" y="0"/>
                      <a:pt x="225" y="0"/>
                      <a:pt x="262" y="37"/>
                    </a:cubicBezTo>
                    <a:cubicBezTo>
                      <a:pt x="368" y="143"/>
                      <a:pt x="368" y="143"/>
                      <a:pt x="368" y="143"/>
                    </a:cubicBezTo>
                    <a:cubicBezTo>
                      <a:pt x="386" y="161"/>
                      <a:pt x="396" y="186"/>
                      <a:pt x="396" y="211"/>
                    </a:cubicBezTo>
                    <a:cubicBezTo>
                      <a:pt x="396" y="237"/>
                      <a:pt x="386" y="261"/>
                      <a:pt x="367" y="279"/>
                    </a:cubicBezTo>
                    <a:cubicBezTo>
                      <a:pt x="293" y="352"/>
                      <a:pt x="293" y="352"/>
                      <a:pt x="293" y="352"/>
                    </a:cubicBezTo>
                    <a:cubicBezTo>
                      <a:pt x="279" y="375"/>
                      <a:pt x="281" y="467"/>
                      <a:pt x="456" y="642"/>
                    </a:cubicBezTo>
                    <a:cubicBezTo>
                      <a:pt x="657" y="843"/>
                      <a:pt x="742" y="815"/>
                      <a:pt x="754" y="810"/>
                    </a:cubicBezTo>
                    <a:cubicBezTo>
                      <a:pt x="827" y="737"/>
                      <a:pt x="827" y="737"/>
                      <a:pt x="827" y="737"/>
                    </a:cubicBezTo>
                    <a:cubicBezTo>
                      <a:pt x="863" y="701"/>
                      <a:pt x="926" y="701"/>
                      <a:pt x="962" y="738"/>
                    </a:cubicBezTo>
                    <a:cubicBezTo>
                      <a:pt x="1068" y="843"/>
                      <a:pt x="1068" y="843"/>
                      <a:pt x="1068" y="843"/>
                    </a:cubicBezTo>
                    <a:cubicBezTo>
                      <a:pt x="1086" y="861"/>
                      <a:pt x="1096" y="885"/>
                      <a:pt x="1096" y="911"/>
                    </a:cubicBezTo>
                    <a:cubicBezTo>
                      <a:pt x="1096" y="937"/>
                      <a:pt x="1086" y="961"/>
                      <a:pt x="1068" y="979"/>
                    </a:cubicBezTo>
                    <a:cubicBezTo>
                      <a:pt x="1008" y="1039"/>
                      <a:pt x="1008" y="1039"/>
                      <a:pt x="1008" y="1039"/>
                    </a:cubicBezTo>
                    <a:cubicBezTo>
                      <a:pt x="1004" y="1042"/>
                      <a:pt x="946" y="1095"/>
                      <a:pt x="834" y="1095"/>
                    </a:cubicBezTo>
                    <a:close/>
                    <a:moveTo>
                      <a:pt x="194" y="70"/>
                    </a:moveTo>
                    <a:cubicBezTo>
                      <a:pt x="185" y="70"/>
                      <a:pt x="176" y="73"/>
                      <a:pt x="169" y="80"/>
                    </a:cubicBezTo>
                    <a:cubicBezTo>
                      <a:pt x="109" y="140"/>
                      <a:pt x="109" y="140"/>
                      <a:pt x="109" y="140"/>
                    </a:cubicBezTo>
                    <a:cubicBezTo>
                      <a:pt x="107" y="143"/>
                      <a:pt x="64" y="185"/>
                      <a:pt x="64" y="273"/>
                    </a:cubicBezTo>
                    <a:cubicBezTo>
                      <a:pt x="63" y="366"/>
                      <a:pt x="110" y="525"/>
                      <a:pt x="337" y="752"/>
                    </a:cubicBezTo>
                    <a:cubicBezTo>
                      <a:pt x="570" y="985"/>
                      <a:pt x="736" y="1034"/>
                      <a:pt x="834" y="1034"/>
                    </a:cubicBezTo>
                    <a:cubicBezTo>
                      <a:pt x="921" y="1034"/>
                      <a:pt x="964" y="997"/>
                      <a:pt x="965" y="995"/>
                    </a:cubicBezTo>
                    <a:cubicBezTo>
                      <a:pt x="1025" y="936"/>
                      <a:pt x="1025" y="936"/>
                      <a:pt x="1025" y="936"/>
                    </a:cubicBezTo>
                    <a:cubicBezTo>
                      <a:pt x="1031" y="929"/>
                      <a:pt x="1035" y="920"/>
                      <a:pt x="1035" y="911"/>
                    </a:cubicBezTo>
                    <a:cubicBezTo>
                      <a:pt x="1035" y="902"/>
                      <a:pt x="1031" y="893"/>
                      <a:pt x="1025" y="886"/>
                    </a:cubicBezTo>
                    <a:cubicBezTo>
                      <a:pt x="919" y="781"/>
                      <a:pt x="919" y="781"/>
                      <a:pt x="919" y="781"/>
                    </a:cubicBezTo>
                    <a:cubicBezTo>
                      <a:pt x="906" y="768"/>
                      <a:pt x="883" y="768"/>
                      <a:pt x="870" y="781"/>
                    </a:cubicBezTo>
                    <a:cubicBezTo>
                      <a:pt x="791" y="859"/>
                      <a:pt x="791" y="859"/>
                      <a:pt x="791" y="859"/>
                    </a:cubicBezTo>
                    <a:cubicBezTo>
                      <a:pt x="782" y="866"/>
                      <a:pt x="671" y="944"/>
                      <a:pt x="412" y="685"/>
                    </a:cubicBezTo>
                    <a:cubicBezTo>
                      <a:pt x="155" y="428"/>
                      <a:pt x="237" y="323"/>
                      <a:pt x="248" y="311"/>
                    </a:cubicBezTo>
                    <a:cubicBezTo>
                      <a:pt x="325" y="236"/>
                      <a:pt x="325" y="236"/>
                      <a:pt x="325" y="236"/>
                    </a:cubicBezTo>
                    <a:cubicBezTo>
                      <a:pt x="331" y="229"/>
                      <a:pt x="335" y="220"/>
                      <a:pt x="335" y="211"/>
                    </a:cubicBezTo>
                    <a:cubicBezTo>
                      <a:pt x="335" y="202"/>
                      <a:pt x="331" y="193"/>
                      <a:pt x="325" y="186"/>
                    </a:cubicBezTo>
                    <a:cubicBezTo>
                      <a:pt x="218" y="80"/>
                      <a:pt x="218" y="80"/>
                      <a:pt x="218" y="80"/>
                    </a:cubicBezTo>
                    <a:cubicBezTo>
                      <a:pt x="212" y="73"/>
                      <a:pt x="203" y="70"/>
                      <a:pt x="19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1" name="Freeform 7"/>
              <p:cNvSpPr>
                <a:spLocks noEditPoints="1"/>
              </p:cNvSpPr>
              <p:nvPr/>
            </p:nvSpPr>
            <p:spPr bwMode="auto">
              <a:xfrm>
                <a:off x="754" y="1591"/>
                <a:ext cx="805" cy="811"/>
              </a:xfrm>
              <a:custGeom>
                <a:avLst/>
                <a:gdLst>
                  <a:gd name="T0" fmla="*/ 98 w 428"/>
                  <a:gd name="T1" fmla="*/ 432 h 432"/>
                  <a:gd name="T2" fmla="*/ 52 w 428"/>
                  <a:gd name="T3" fmla="*/ 411 h 432"/>
                  <a:gd name="T4" fmla="*/ 23 w 428"/>
                  <a:gd name="T5" fmla="*/ 382 h 432"/>
                  <a:gd name="T6" fmla="*/ 3 w 428"/>
                  <a:gd name="T7" fmla="*/ 346 h 432"/>
                  <a:gd name="T8" fmla="*/ 18 w 428"/>
                  <a:gd name="T9" fmla="*/ 298 h 432"/>
                  <a:gd name="T10" fmla="*/ 177 w 428"/>
                  <a:gd name="T11" fmla="*/ 139 h 432"/>
                  <a:gd name="T12" fmla="*/ 136 w 428"/>
                  <a:gd name="T13" fmla="*/ 99 h 432"/>
                  <a:gd name="T14" fmla="*/ 125 w 428"/>
                  <a:gd name="T15" fmla="*/ 45 h 432"/>
                  <a:gd name="T16" fmla="*/ 165 w 428"/>
                  <a:gd name="T17" fmla="*/ 13 h 432"/>
                  <a:gd name="T18" fmla="*/ 379 w 428"/>
                  <a:gd name="T19" fmla="*/ 0 h 432"/>
                  <a:gd name="T20" fmla="*/ 414 w 428"/>
                  <a:gd name="T21" fmla="*/ 16 h 432"/>
                  <a:gd name="T22" fmla="*/ 427 w 428"/>
                  <a:gd name="T23" fmla="*/ 54 h 432"/>
                  <a:gd name="T24" fmla="*/ 422 w 428"/>
                  <a:gd name="T25" fmla="*/ 266 h 432"/>
                  <a:gd name="T26" fmla="*/ 371 w 428"/>
                  <a:gd name="T27" fmla="*/ 312 h 432"/>
                  <a:gd name="T28" fmla="*/ 335 w 428"/>
                  <a:gd name="T29" fmla="*/ 297 h 432"/>
                  <a:gd name="T30" fmla="*/ 295 w 428"/>
                  <a:gd name="T31" fmla="*/ 257 h 432"/>
                  <a:gd name="T32" fmla="*/ 136 w 428"/>
                  <a:gd name="T33" fmla="*/ 416 h 432"/>
                  <a:gd name="T34" fmla="*/ 98 w 428"/>
                  <a:gd name="T35" fmla="*/ 432 h 432"/>
                  <a:gd name="T36" fmla="*/ 65 w 428"/>
                  <a:gd name="T37" fmla="*/ 338 h 432"/>
                  <a:gd name="T38" fmla="*/ 67 w 428"/>
                  <a:gd name="T39" fmla="*/ 339 h 432"/>
                  <a:gd name="T40" fmla="*/ 95 w 428"/>
                  <a:gd name="T41" fmla="*/ 367 h 432"/>
                  <a:gd name="T42" fmla="*/ 97 w 428"/>
                  <a:gd name="T43" fmla="*/ 369 h 432"/>
                  <a:gd name="T44" fmla="*/ 295 w 428"/>
                  <a:gd name="T45" fmla="*/ 171 h 432"/>
                  <a:gd name="T46" fmla="*/ 362 w 428"/>
                  <a:gd name="T47" fmla="*/ 237 h 432"/>
                  <a:gd name="T48" fmla="*/ 366 w 428"/>
                  <a:gd name="T49" fmla="*/ 62 h 432"/>
                  <a:gd name="T50" fmla="*/ 196 w 428"/>
                  <a:gd name="T51" fmla="*/ 72 h 432"/>
                  <a:gd name="T52" fmla="*/ 264 w 428"/>
                  <a:gd name="T53" fmla="*/ 140 h 432"/>
                  <a:gd name="T54" fmla="*/ 65 w 428"/>
                  <a:gd name="T55" fmla="*/ 33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8" h="432">
                    <a:moveTo>
                      <a:pt x="98" y="432"/>
                    </a:moveTo>
                    <a:cubicBezTo>
                      <a:pt x="82" y="432"/>
                      <a:pt x="66" y="425"/>
                      <a:pt x="52" y="411"/>
                    </a:cubicBezTo>
                    <a:cubicBezTo>
                      <a:pt x="23" y="382"/>
                      <a:pt x="23" y="382"/>
                      <a:pt x="23" y="382"/>
                    </a:cubicBezTo>
                    <a:cubicBezTo>
                      <a:pt x="12" y="371"/>
                      <a:pt x="5" y="358"/>
                      <a:pt x="3" y="346"/>
                    </a:cubicBezTo>
                    <a:cubicBezTo>
                      <a:pt x="0" y="328"/>
                      <a:pt x="5" y="311"/>
                      <a:pt x="18" y="298"/>
                    </a:cubicBezTo>
                    <a:cubicBezTo>
                      <a:pt x="177" y="139"/>
                      <a:pt x="177" y="139"/>
                      <a:pt x="177" y="139"/>
                    </a:cubicBezTo>
                    <a:cubicBezTo>
                      <a:pt x="136" y="99"/>
                      <a:pt x="136" y="99"/>
                      <a:pt x="136" y="99"/>
                    </a:cubicBezTo>
                    <a:cubicBezTo>
                      <a:pt x="123" y="85"/>
                      <a:pt x="118" y="64"/>
                      <a:pt x="125" y="45"/>
                    </a:cubicBezTo>
                    <a:cubicBezTo>
                      <a:pt x="132" y="26"/>
                      <a:pt x="147" y="14"/>
                      <a:pt x="165" y="13"/>
                    </a:cubicBezTo>
                    <a:cubicBezTo>
                      <a:pt x="379" y="0"/>
                      <a:pt x="379" y="0"/>
                      <a:pt x="379" y="0"/>
                    </a:cubicBezTo>
                    <a:cubicBezTo>
                      <a:pt x="392" y="0"/>
                      <a:pt x="405" y="6"/>
                      <a:pt x="414" y="16"/>
                    </a:cubicBezTo>
                    <a:cubicBezTo>
                      <a:pt x="424" y="26"/>
                      <a:pt x="428" y="40"/>
                      <a:pt x="427" y="54"/>
                    </a:cubicBezTo>
                    <a:cubicBezTo>
                      <a:pt x="422" y="266"/>
                      <a:pt x="422" y="266"/>
                      <a:pt x="422" y="266"/>
                    </a:cubicBezTo>
                    <a:cubicBezTo>
                      <a:pt x="420" y="293"/>
                      <a:pt x="398" y="312"/>
                      <a:pt x="371" y="312"/>
                    </a:cubicBezTo>
                    <a:cubicBezTo>
                      <a:pt x="357" y="312"/>
                      <a:pt x="344" y="307"/>
                      <a:pt x="335" y="297"/>
                    </a:cubicBezTo>
                    <a:cubicBezTo>
                      <a:pt x="295" y="257"/>
                      <a:pt x="295" y="257"/>
                      <a:pt x="295" y="257"/>
                    </a:cubicBezTo>
                    <a:cubicBezTo>
                      <a:pt x="136" y="416"/>
                      <a:pt x="136" y="416"/>
                      <a:pt x="136" y="416"/>
                    </a:cubicBezTo>
                    <a:cubicBezTo>
                      <a:pt x="125" y="426"/>
                      <a:pt x="112" y="432"/>
                      <a:pt x="98" y="432"/>
                    </a:cubicBezTo>
                    <a:close/>
                    <a:moveTo>
                      <a:pt x="65" y="338"/>
                    </a:moveTo>
                    <a:cubicBezTo>
                      <a:pt x="66" y="338"/>
                      <a:pt x="66" y="338"/>
                      <a:pt x="67" y="339"/>
                    </a:cubicBezTo>
                    <a:cubicBezTo>
                      <a:pt x="95" y="367"/>
                      <a:pt x="95" y="367"/>
                      <a:pt x="95" y="367"/>
                    </a:cubicBezTo>
                    <a:cubicBezTo>
                      <a:pt x="96" y="368"/>
                      <a:pt x="96" y="368"/>
                      <a:pt x="97" y="369"/>
                    </a:cubicBezTo>
                    <a:cubicBezTo>
                      <a:pt x="295" y="171"/>
                      <a:pt x="295" y="171"/>
                      <a:pt x="295" y="171"/>
                    </a:cubicBezTo>
                    <a:cubicBezTo>
                      <a:pt x="362" y="237"/>
                      <a:pt x="362" y="237"/>
                      <a:pt x="362" y="237"/>
                    </a:cubicBezTo>
                    <a:cubicBezTo>
                      <a:pt x="366" y="62"/>
                      <a:pt x="366" y="62"/>
                      <a:pt x="366" y="62"/>
                    </a:cubicBezTo>
                    <a:cubicBezTo>
                      <a:pt x="196" y="72"/>
                      <a:pt x="196" y="72"/>
                      <a:pt x="196" y="72"/>
                    </a:cubicBezTo>
                    <a:cubicBezTo>
                      <a:pt x="264" y="140"/>
                      <a:pt x="264" y="140"/>
                      <a:pt x="264" y="140"/>
                    </a:cubicBezTo>
                    <a:lnTo>
                      <a:pt x="65" y="3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12" name="Group 11"/>
          <p:cNvGrpSpPr/>
          <p:nvPr/>
        </p:nvGrpSpPr>
        <p:grpSpPr>
          <a:xfrm>
            <a:off x="1809751" y="3323601"/>
            <a:ext cx="930716" cy="930716"/>
            <a:chOff x="381000" y="2724150"/>
            <a:chExt cx="1240954" cy="1240954"/>
          </a:xfrm>
        </p:grpSpPr>
        <p:sp>
          <p:nvSpPr>
            <p:cNvPr id="13" name="Oval 12"/>
            <p:cNvSpPr/>
            <p:nvPr/>
          </p:nvSpPr>
          <p:spPr>
            <a:xfrm>
              <a:off x="381000" y="2724150"/>
              <a:ext cx="1240954" cy="1240954"/>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14" name="Group 10"/>
            <p:cNvGrpSpPr>
              <a:grpSpLocks noChangeAspect="1"/>
            </p:cNvGrpSpPr>
            <p:nvPr/>
          </p:nvGrpSpPr>
          <p:grpSpPr bwMode="auto">
            <a:xfrm>
              <a:off x="688546" y="2949371"/>
              <a:ext cx="616113" cy="811921"/>
              <a:chOff x="1" y="0"/>
              <a:chExt cx="2706" cy="3566"/>
            </a:xfrm>
            <a:solidFill>
              <a:schemeClr val="bg1"/>
            </a:solidFill>
          </p:grpSpPr>
          <p:sp>
            <p:nvSpPr>
              <p:cNvPr id="15" name="Freeform 11"/>
              <p:cNvSpPr>
                <a:spLocks noEditPoints="1"/>
              </p:cNvSpPr>
              <p:nvPr/>
            </p:nvSpPr>
            <p:spPr bwMode="auto">
              <a:xfrm>
                <a:off x="1" y="0"/>
                <a:ext cx="2706" cy="3566"/>
              </a:xfrm>
              <a:custGeom>
                <a:avLst/>
                <a:gdLst>
                  <a:gd name="T0" fmla="*/ 1285 w 1438"/>
                  <a:gd name="T1" fmla="*/ 1898 h 1898"/>
                  <a:gd name="T2" fmla="*/ 153 w 1438"/>
                  <a:gd name="T3" fmla="*/ 1898 h 1898"/>
                  <a:gd name="T4" fmla="*/ 0 w 1438"/>
                  <a:gd name="T5" fmla="*/ 1745 h 1898"/>
                  <a:gd name="T6" fmla="*/ 0 w 1438"/>
                  <a:gd name="T7" fmla="*/ 153 h 1898"/>
                  <a:gd name="T8" fmla="*/ 153 w 1438"/>
                  <a:gd name="T9" fmla="*/ 0 h 1898"/>
                  <a:gd name="T10" fmla="*/ 1285 w 1438"/>
                  <a:gd name="T11" fmla="*/ 0 h 1898"/>
                  <a:gd name="T12" fmla="*/ 1438 w 1438"/>
                  <a:gd name="T13" fmla="*/ 153 h 1898"/>
                  <a:gd name="T14" fmla="*/ 1438 w 1438"/>
                  <a:gd name="T15" fmla="*/ 1745 h 1898"/>
                  <a:gd name="T16" fmla="*/ 1285 w 1438"/>
                  <a:gd name="T17" fmla="*/ 1898 h 1898"/>
                  <a:gd name="T18" fmla="*/ 153 w 1438"/>
                  <a:gd name="T19" fmla="*/ 62 h 1898"/>
                  <a:gd name="T20" fmla="*/ 61 w 1438"/>
                  <a:gd name="T21" fmla="*/ 153 h 1898"/>
                  <a:gd name="T22" fmla="*/ 61 w 1438"/>
                  <a:gd name="T23" fmla="*/ 1745 h 1898"/>
                  <a:gd name="T24" fmla="*/ 153 w 1438"/>
                  <a:gd name="T25" fmla="*/ 1836 h 1898"/>
                  <a:gd name="T26" fmla="*/ 1285 w 1438"/>
                  <a:gd name="T27" fmla="*/ 1836 h 1898"/>
                  <a:gd name="T28" fmla="*/ 1377 w 1438"/>
                  <a:gd name="T29" fmla="*/ 1745 h 1898"/>
                  <a:gd name="T30" fmla="*/ 1377 w 1438"/>
                  <a:gd name="T31" fmla="*/ 153 h 1898"/>
                  <a:gd name="T32" fmla="*/ 1285 w 1438"/>
                  <a:gd name="T33" fmla="*/ 62 h 1898"/>
                  <a:gd name="T34" fmla="*/ 153 w 1438"/>
                  <a:gd name="T35" fmla="*/ 62 h 1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8" h="1898">
                    <a:moveTo>
                      <a:pt x="1285" y="1898"/>
                    </a:moveTo>
                    <a:cubicBezTo>
                      <a:pt x="153" y="1898"/>
                      <a:pt x="153" y="1898"/>
                      <a:pt x="153" y="1898"/>
                    </a:cubicBezTo>
                    <a:cubicBezTo>
                      <a:pt x="67" y="1898"/>
                      <a:pt x="0" y="1830"/>
                      <a:pt x="0" y="1745"/>
                    </a:cubicBezTo>
                    <a:cubicBezTo>
                      <a:pt x="0" y="153"/>
                      <a:pt x="0" y="153"/>
                      <a:pt x="0" y="153"/>
                    </a:cubicBezTo>
                    <a:cubicBezTo>
                      <a:pt x="0" y="68"/>
                      <a:pt x="67" y="0"/>
                      <a:pt x="153" y="0"/>
                    </a:cubicBezTo>
                    <a:cubicBezTo>
                      <a:pt x="1285" y="0"/>
                      <a:pt x="1285" y="0"/>
                      <a:pt x="1285" y="0"/>
                    </a:cubicBezTo>
                    <a:cubicBezTo>
                      <a:pt x="1371" y="0"/>
                      <a:pt x="1438" y="68"/>
                      <a:pt x="1438" y="153"/>
                    </a:cubicBezTo>
                    <a:cubicBezTo>
                      <a:pt x="1438" y="1745"/>
                      <a:pt x="1438" y="1745"/>
                      <a:pt x="1438" y="1745"/>
                    </a:cubicBezTo>
                    <a:cubicBezTo>
                      <a:pt x="1438" y="1830"/>
                      <a:pt x="1371" y="1898"/>
                      <a:pt x="1285" y="1898"/>
                    </a:cubicBezTo>
                    <a:close/>
                    <a:moveTo>
                      <a:pt x="153" y="62"/>
                    </a:moveTo>
                    <a:cubicBezTo>
                      <a:pt x="101" y="62"/>
                      <a:pt x="61" y="101"/>
                      <a:pt x="61" y="153"/>
                    </a:cubicBezTo>
                    <a:cubicBezTo>
                      <a:pt x="61" y="1745"/>
                      <a:pt x="61" y="1745"/>
                      <a:pt x="61" y="1745"/>
                    </a:cubicBezTo>
                    <a:cubicBezTo>
                      <a:pt x="61" y="1797"/>
                      <a:pt x="101" y="1836"/>
                      <a:pt x="153" y="1836"/>
                    </a:cubicBezTo>
                    <a:cubicBezTo>
                      <a:pt x="1285" y="1836"/>
                      <a:pt x="1285" y="1836"/>
                      <a:pt x="1285" y="1836"/>
                    </a:cubicBezTo>
                    <a:cubicBezTo>
                      <a:pt x="1337" y="1836"/>
                      <a:pt x="1377" y="1797"/>
                      <a:pt x="1377" y="1745"/>
                    </a:cubicBezTo>
                    <a:cubicBezTo>
                      <a:pt x="1377" y="153"/>
                      <a:pt x="1377" y="153"/>
                      <a:pt x="1377" y="153"/>
                    </a:cubicBezTo>
                    <a:cubicBezTo>
                      <a:pt x="1377" y="101"/>
                      <a:pt x="1337" y="62"/>
                      <a:pt x="1285" y="62"/>
                    </a:cubicBezTo>
                    <a:lnTo>
                      <a:pt x="153"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6" name="Freeform 12"/>
              <p:cNvSpPr>
                <a:spLocks/>
              </p:cNvSpPr>
              <p:nvPr/>
            </p:nvSpPr>
            <p:spPr bwMode="auto">
              <a:xfrm>
                <a:off x="577" y="58"/>
                <a:ext cx="1554" cy="461"/>
              </a:xfrm>
              <a:custGeom>
                <a:avLst/>
                <a:gdLst>
                  <a:gd name="T0" fmla="*/ 741 w 826"/>
                  <a:gd name="T1" fmla="*/ 245 h 245"/>
                  <a:gd name="T2" fmla="*/ 86 w 826"/>
                  <a:gd name="T3" fmla="*/ 245 h 245"/>
                  <a:gd name="T4" fmla="*/ 0 w 826"/>
                  <a:gd name="T5" fmla="*/ 159 h 245"/>
                  <a:gd name="T6" fmla="*/ 0 w 826"/>
                  <a:gd name="T7" fmla="*/ 0 h 245"/>
                  <a:gd name="T8" fmla="*/ 61 w 826"/>
                  <a:gd name="T9" fmla="*/ 0 h 245"/>
                  <a:gd name="T10" fmla="*/ 61 w 826"/>
                  <a:gd name="T11" fmla="*/ 159 h 245"/>
                  <a:gd name="T12" fmla="*/ 86 w 826"/>
                  <a:gd name="T13" fmla="*/ 184 h 245"/>
                  <a:gd name="T14" fmla="*/ 741 w 826"/>
                  <a:gd name="T15" fmla="*/ 184 h 245"/>
                  <a:gd name="T16" fmla="*/ 765 w 826"/>
                  <a:gd name="T17" fmla="*/ 159 h 245"/>
                  <a:gd name="T18" fmla="*/ 765 w 826"/>
                  <a:gd name="T19" fmla="*/ 0 h 245"/>
                  <a:gd name="T20" fmla="*/ 826 w 826"/>
                  <a:gd name="T21" fmla="*/ 0 h 245"/>
                  <a:gd name="T22" fmla="*/ 826 w 826"/>
                  <a:gd name="T23" fmla="*/ 159 h 245"/>
                  <a:gd name="T24" fmla="*/ 741 w 826"/>
                  <a:gd name="T25"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6" h="245">
                    <a:moveTo>
                      <a:pt x="741" y="245"/>
                    </a:moveTo>
                    <a:cubicBezTo>
                      <a:pt x="86" y="245"/>
                      <a:pt x="86" y="245"/>
                      <a:pt x="86" y="245"/>
                    </a:cubicBezTo>
                    <a:cubicBezTo>
                      <a:pt x="40" y="245"/>
                      <a:pt x="0" y="205"/>
                      <a:pt x="0" y="159"/>
                    </a:cubicBezTo>
                    <a:cubicBezTo>
                      <a:pt x="0" y="0"/>
                      <a:pt x="0" y="0"/>
                      <a:pt x="0" y="0"/>
                    </a:cubicBezTo>
                    <a:cubicBezTo>
                      <a:pt x="61" y="0"/>
                      <a:pt x="61" y="0"/>
                      <a:pt x="61" y="0"/>
                    </a:cubicBezTo>
                    <a:cubicBezTo>
                      <a:pt x="61" y="159"/>
                      <a:pt x="61" y="159"/>
                      <a:pt x="61" y="159"/>
                    </a:cubicBezTo>
                    <a:cubicBezTo>
                      <a:pt x="61" y="171"/>
                      <a:pt x="73" y="184"/>
                      <a:pt x="86" y="184"/>
                    </a:cubicBezTo>
                    <a:cubicBezTo>
                      <a:pt x="741" y="184"/>
                      <a:pt x="741" y="184"/>
                      <a:pt x="741" y="184"/>
                    </a:cubicBezTo>
                    <a:cubicBezTo>
                      <a:pt x="753" y="184"/>
                      <a:pt x="765" y="171"/>
                      <a:pt x="765" y="159"/>
                    </a:cubicBezTo>
                    <a:cubicBezTo>
                      <a:pt x="765" y="0"/>
                      <a:pt x="765" y="0"/>
                      <a:pt x="765" y="0"/>
                    </a:cubicBezTo>
                    <a:cubicBezTo>
                      <a:pt x="826" y="0"/>
                      <a:pt x="826" y="0"/>
                      <a:pt x="826" y="0"/>
                    </a:cubicBezTo>
                    <a:cubicBezTo>
                      <a:pt x="826" y="159"/>
                      <a:pt x="826" y="159"/>
                      <a:pt x="826" y="159"/>
                    </a:cubicBezTo>
                    <a:cubicBezTo>
                      <a:pt x="826" y="205"/>
                      <a:pt x="786" y="245"/>
                      <a:pt x="741"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7" name="Freeform 13"/>
              <p:cNvSpPr>
                <a:spLocks/>
              </p:cNvSpPr>
              <p:nvPr/>
            </p:nvSpPr>
            <p:spPr bwMode="auto">
              <a:xfrm>
                <a:off x="230" y="288"/>
                <a:ext cx="2248" cy="2933"/>
              </a:xfrm>
              <a:custGeom>
                <a:avLst/>
                <a:gdLst>
                  <a:gd name="T0" fmla="*/ 2248 w 2248"/>
                  <a:gd name="T1" fmla="*/ 2933 h 2933"/>
                  <a:gd name="T2" fmla="*/ 0 w 2248"/>
                  <a:gd name="T3" fmla="*/ 2933 h 2933"/>
                  <a:gd name="T4" fmla="*/ 0 w 2248"/>
                  <a:gd name="T5" fmla="*/ 0 h 2933"/>
                  <a:gd name="T6" fmla="*/ 405 w 2248"/>
                  <a:gd name="T7" fmla="*/ 0 h 2933"/>
                  <a:gd name="T8" fmla="*/ 405 w 2248"/>
                  <a:gd name="T9" fmla="*/ 116 h 2933"/>
                  <a:gd name="T10" fmla="*/ 117 w 2248"/>
                  <a:gd name="T11" fmla="*/ 116 h 2933"/>
                  <a:gd name="T12" fmla="*/ 117 w 2248"/>
                  <a:gd name="T13" fmla="*/ 2818 h 2933"/>
                  <a:gd name="T14" fmla="*/ 2133 w 2248"/>
                  <a:gd name="T15" fmla="*/ 2818 h 2933"/>
                  <a:gd name="T16" fmla="*/ 2133 w 2248"/>
                  <a:gd name="T17" fmla="*/ 116 h 2933"/>
                  <a:gd name="T18" fmla="*/ 1845 w 2248"/>
                  <a:gd name="T19" fmla="*/ 116 h 2933"/>
                  <a:gd name="T20" fmla="*/ 1845 w 2248"/>
                  <a:gd name="T21" fmla="*/ 0 h 2933"/>
                  <a:gd name="T22" fmla="*/ 2248 w 2248"/>
                  <a:gd name="T23" fmla="*/ 0 h 2933"/>
                  <a:gd name="T24" fmla="*/ 2248 w 2248"/>
                  <a:gd name="T25" fmla="*/ 2933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8" h="2933">
                    <a:moveTo>
                      <a:pt x="2248" y="2933"/>
                    </a:moveTo>
                    <a:lnTo>
                      <a:pt x="0" y="2933"/>
                    </a:lnTo>
                    <a:lnTo>
                      <a:pt x="0" y="0"/>
                    </a:lnTo>
                    <a:lnTo>
                      <a:pt x="405" y="0"/>
                    </a:lnTo>
                    <a:lnTo>
                      <a:pt x="405" y="116"/>
                    </a:lnTo>
                    <a:lnTo>
                      <a:pt x="117" y="116"/>
                    </a:lnTo>
                    <a:lnTo>
                      <a:pt x="117" y="2818"/>
                    </a:lnTo>
                    <a:lnTo>
                      <a:pt x="2133" y="2818"/>
                    </a:lnTo>
                    <a:lnTo>
                      <a:pt x="2133" y="116"/>
                    </a:lnTo>
                    <a:lnTo>
                      <a:pt x="1845" y="116"/>
                    </a:lnTo>
                    <a:lnTo>
                      <a:pt x="1845" y="0"/>
                    </a:lnTo>
                    <a:lnTo>
                      <a:pt x="2248" y="0"/>
                    </a:lnTo>
                    <a:lnTo>
                      <a:pt x="2248" y="29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8" name="Freeform 14"/>
              <p:cNvSpPr>
                <a:spLocks noEditPoints="1"/>
              </p:cNvSpPr>
              <p:nvPr/>
            </p:nvSpPr>
            <p:spPr bwMode="auto">
              <a:xfrm>
                <a:off x="462" y="633"/>
                <a:ext cx="632" cy="402"/>
              </a:xfrm>
              <a:custGeom>
                <a:avLst/>
                <a:gdLst>
                  <a:gd name="T0" fmla="*/ 632 w 632"/>
                  <a:gd name="T1" fmla="*/ 402 h 402"/>
                  <a:gd name="T2" fmla="*/ 0 w 632"/>
                  <a:gd name="T3" fmla="*/ 402 h 402"/>
                  <a:gd name="T4" fmla="*/ 0 w 632"/>
                  <a:gd name="T5" fmla="*/ 0 h 402"/>
                  <a:gd name="T6" fmla="*/ 632 w 632"/>
                  <a:gd name="T7" fmla="*/ 0 h 402"/>
                  <a:gd name="T8" fmla="*/ 632 w 632"/>
                  <a:gd name="T9" fmla="*/ 402 h 402"/>
                  <a:gd name="T10" fmla="*/ 115 w 632"/>
                  <a:gd name="T11" fmla="*/ 288 h 402"/>
                  <a:gd name="T12" fmla="*/ 517 w 632"/>
                  <a:gd name="T13" fmla="*/ 288 h 402"/>
                  <a:gd name="T14" fmla="*/ 517 w 632"/>
                  <a:gd name="T15" fmla="*/ 115 h 402"/>
                  <a:gd name="T16" fmla="*/ 115 w 632"/>
                  <a:gd name="T17" fmla="*/ 115 h 402"/>
                  <a:gd name="T18" fmla="*/ 115 w 632"/>
                  <a:gd name="T19" fmla="*/ 28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2" h="402">
                    <a:moveTo>
                      <a:pt x="632" y="402"/>
                    </a:moveTo>
                    <a:lnTo>
                      <a:pt x="0" y="402"/>
                    </a:lnTo>
                    <a:lnTo>
                      <a:pt x="0" y="0"/>
                    </a:lnTo>
                    <a:lnTo>
                      <a:pt x="632" y="0"/>
                    </a:lnTo>
                    <a:lnTo>
                      <a:pt x="632" y="402"/>
                    </a:lnTo>
                    <a:close/>
                    <a:moveTo>
                      <a:pt x="115" y="288"/>
                    </a:moveTo>
                    <a:lnTo>
                      <a:pt x="517" y="288"/>
                    </a:lnTo>
                    <a:lnTo>
                      <a:pt x="517" y="115"/>
                    </a:lnTo>
                    <a:lnTo>
                      <a:pt x="115" y="115"/>
                    </a:lnTo>
                    <a:lnTo>
                      <a:pt x="115"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9" name="Rectangle 15"/>
              <p:cNvSpPr>
                <a:spLocks noChangeArrowheads="1"/>
              </p:cNvSpPr>
              <p:nvPr/>
            </p:nvSpPr>
            <p:spPr bwMode="auto">
              <a:xfrm>
                <a:off x="462" y="1323"/>
                <a:ext cx="1784" cy="1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0" name="Rectangle 16"/>
              <p:cNvSpPr>
                <a:spLocks noChangeArrowheads="1"/>
              </p:cNvSpPr>
              <p:nvPr/>
            </p:nvSpPr>
            <p:spPr bwMode="auto">
              <a:xfrm>
                <a:off x="462" y="1783"/>
                <a:ext cx="1381"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1" name="Rectangle 17"/>
              <p:cNvSpPr>
                <a:spLocks noChangeArrowheads="1"/>
              </p:cNvSpPr>
              <p:nvPr/>
            </p:nvSpPr>
            <p:spPr bwMode="auto">
              <a:xfrm>
                <a:off x="462" y="1554"/>
                <a:ext cx="1613"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2" name="Rectangle 18"/>
              <p:cNvSpPr>
                <a:spLocks noChangeArrowheads="1"/>
              </p:cNvSpPr>
              <p:nvPr/>
            </p:nvSpPr>
            <p:spPr bwMode="auto">
              <a:xfrm>
                <a:off x="462" y="2012"/>
                <a:ext cx="1613" cy="1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3" name="Freeform 19"/>
              <p:cNvSpPr>
                <a:spLocks/>
              </p:cNvSpPr>
              <p:nvPr/>
            </p:nvSpPr>
            <p:spPr bwMode="auto">
              <a:xfrm>
                <a:off x="1804" y="2606"/>
                <a:ext cx="425" cy="350"/>
              </a:xfrm>
              <a:custGeom>
                <a:avLst/>
                <a:gdLst>
                  <a:gd name="T0" fmla="*/ 154 w 425"/>
                  <a:gd name="T1" fmla="*/ 350 h 350"/>
                  <a:gd name="T2" fmla="*/ 0 w 425"/>
                  <a:gd name="T3" fmla="*/ 196 h 350"/>
                  <a:gd name="T4" fmla="*/ 81 w 425"/>
                  <a:gd name="T5" fmla="*/ 115 h 350"/>
                  <a:gd name="T6" fmla="*/ 154 w 425"/>
                  <a:gd name="T7" fmla="*/ 190 h 350"/>
                  <a:gd name="T8" fmla="*/ 344 w 425"/>
                  <a:gd name="T9" fmla="*/ 0 h 350"/>
                  <a:gd name="T10" fmla="*/ 425 w 425"/>
                  <a:gd name="T11" fmla="*/ 79 h 350"/>
                  <a:gd name="T12" fmla="*/ 154 w 425"/>
                  <a:gd name="T13" fmla="*/ 350 h 350"/>
                </a:gdLst>
                <a:ahLst/>
                <a:cxnLst>
                  <a:cxn ang="0">
                    <a:pos x="T0" y="T1"/>
                  </a:cxn>
                  <a:cxn ang="0">
                    <a:pos x="T2" y="T3"/>
                  </a:cxn>
                  <a:cxn ang="0">
                    <a:pos x="T4" y="T5"/>
                  </a:cxn>
                  <a:cxn ang="0">
                    <a:pos x="T6" y="T7"/>
                  </a:cxn>
                  <a:cxn ang="0">
                    <a:pos x="T8" y="T9"/>
                  </a:cxn>
                  <a:cxn ang="0">
                    <a:pos x="T10" y="T11"/>
                  </a:cxn>
                  <a:cxn ang="0">
                    <a:pos x="T12" y="T13"/>
                  </a:cxn>
                </a:cxnLst>
                <a:rect l="0" t="0" r="r" b="b"/>
                <a:pathLst>
                  <a:path w="425" h="350">
                    <a:moveTo>
                      <a:pt x="154" y="350"/>
                    </a:moveTo>
                    <a:lnTo>
                      <a:pt x="0" y="196"/>
                    </a:lnTo>
                    <a:lnTo>
                      <a:pt x="81" y="115"/>
                    </a:lnTo>
                    <a:lnTo>
                      <a:pt x="154" y="190"/>
                    </a:lnTo>
                    <a:lnTo>
                      <a:pt x="344" y="0"/>
                    </a:lnTo>
                    <a:lnTo>
                      <a:pt x="425" y="79"/>
                    </a:lnTo>
                    <a:lnTo>
                      <a:pt x="154"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24" name="Group 23"/>
          <p:cNvGrpSpPr/>
          <p:nvPr/>
        </p:nvGrpSpPr>
        <p:grpSpPr>
          <a:xfrm>
            <a:off x="1809751" y="4763203"/>
            <a:ext cx="930716" cy="930716"/>
            <a:chOff x="381000" y="4276725"/>
            <a:chExt cx="1240954" cy="1240954"/>
          </a:xfrm>
        </p:grpSpPr>
        <p:sp>
          <p:nvSpPr>
            <p:cNvPr id="25" name="Oval 24"/>
            <p:cNvSpPr/>
            <p:nvPr/>
          </p:nvSpPr>
          <p:spPr>
            <a:xfrm>
              <a:off x="381000" y="427672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26" name="Group 9"/>
            <p:cNvGrpSpPr>
              <a:grpSpLocks noChangeAspect="1"/>
            </p:cNvGrpSpPr>
            <p:nvPr/>
          </p:nvGrpSpPr>
          <p:grpSpPr bwMode="auto">
            <a:xfrm>
              <a:off x="639492" y="4571487"/>
              <a:ext cx="723968" cy="722836"/>
              <a:chOff x="-2" y="3"/>
              <a:chExt cx="3845" cy="3839"/>
            </a:xfrm>
            <a:solidFill>
              <a:schemeClr val="bg1"/>
            </a:solidFill>
          </p:grpSpPr>
          <p:sp>
            <p:nvSpPr>
              <p:cNvPr id="27"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8"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9"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0"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1"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2"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3"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4"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5"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6"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7"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8"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9"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0"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1"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2"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3"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4"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5"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6"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7"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8"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9"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0"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1"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2"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3"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4"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5"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6"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57" name="Group 56"/>
          <p:cNvGrpSpPr/>
          <p:nvPr/>
        </p:nvGrpSpPr>
        <p:grpSpPr>
          <a:xfrm>
            <a:off x="7385033" y="1968282"/>
            <a:ext cx="3201761" cy="4192676"/>
            <a:chOff x="7814702" y="1580163"/>
            <a:chExt cx="3312967" cy="4296704"/>
          </a:xfrm>
        </p:grpSpPr>
        <p:grpSp>
          <p:nvGrpSpPr>
            <p:cNvPr id="58" name="Group 57"/>
            <p:cNvGrpSpPr/>
            <p:nvPr/>
          </p:nvGrpSpPr>
          <p:grpSpPr>
            <a:xfrm>
              <a:off x="7814702" y="1580163"/>
              <a:ext cx="3312967" cy="4296704"/>
              <a:chOff x="8142516" y="1959542"/>
              <a:chExt cx="3312967" cy="4296704"/>
            </a:xfrm>
          </p:grpSpPr>
          <p:cxnSp>
            <p:nvCxnSpPr>
              <p:cNvPr id="60" name="Straight Connector 59"/>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8202572" y="1964267"/>
                <a:ext cx="3192850" cy="3784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62" name="TextBox 61"/>
              <p:cNvSpPr txBox="1"/>
              <p:nvPr/>
            </p:nvSpPr>
            <p:spPr>
              <a:xfrm>
                <a:off x="8241529" y="2979116"/>
                <a:ext cx="3177427" cy="6623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63"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2"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Rectangle 74"/>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Rectangle 75"/>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8142516" y="4291713"/>
                <a:ext cx="3312967" cy="3784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78" name="Straight Connector 77"/>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p:cNvGrpSpPr/>
              <p:nvPr/>
            </p:nvGrpSpPr>
            <p:grpSpPr>
              <a:xfrm>
                <a:off x="9073534" y="5848402"/>
                <a:ext cx="274320" cy="313563"/>
                <a:chOff x="9037068" y="5848402"/>
                <a:chExt cx="274320" cy="313563"/>
              </a:xfrm>
            </p:grpSpPr>
            <p:sp>
              <p:nvSpPr>
                <p:cNvPr id="88"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9"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0"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1"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2"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82"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83" name="Group 82"/>
              <p:cNvGrpSpPr>
                <a:grpSpLocks noChangeAspect="1"/>
              </p:cNvGrpSpPr>
              <p:nvPr/>
            </p:nvGrpSpPr>
            <p:grpSpPr bwMode="auto">
              <a:xfrm>
                <a:off x="9630054" y="5161104"/>
                <a:ext cx="337890" cy="425779"/>
                <a:chOff x="-24" y="1"/>
                <a:chExt cx="3615" cy="4140"/>
              </a:xfrm>
              <a:solidFill>
                <a:schemeClr val="bg1"/>
              </a:solidFill>
            </p:grpSpPr>
            <p:sp>
              <p:nvSpPr>
                <p:cNvPr id="85" name="Freeform 84"/>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6" name="Freeform 85"/>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7" name="Freeform 86"/>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cxnSp>
            <p:nvCxnSpPr>
              <p:cNvPr id="84" name="Straight Connector 83"/>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pic>
          <p:nvPicPr>
            <p:cNvPr id="59" name="Picture 58"/>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9925038" y="5517908"/>
              <a:ext cx="237572" cy="320040"/>
            </a:xfrm>
            <a:prstGeom prst="rect">
              <a:avLst/>
            </a:prstGeom>
          </p:spPr>
        </p:pic>
      </p:grpSp>
      <p:grpSp>
        <p:nvGrpSpPr>
          <p:cNvPr id="93" name="Group 92"/>
          <p:cNvGrpSpPr/>
          <p:nvPr/>
        </p:nvGrpSpPr>
        <p:grpSpPr>
          <a:xfrm>
            <a:off x="6948827" y="1527763"/>
            <a:ext cx="692052" cy="509842"/>
            <a:chOff x="5969760" y="4244876"/>
            <a:chExt cx="922736" cy="679788"/>
          </a:xfrm>
        </p:grpSpPr>
        <p:sp>
          <p:nvSpPr>
            <p:cNvPr id="94" name="Oval 93"/>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95" name="TextBox 94"/>
            <p:cNvSpPr txBox="1"/>
            <p:nvPr/>
          </p:nvSpPr>
          <p:spPr>
            <a:xfrm>
              <a:off x="5969760" y="4373662"/>
              <a:ext cx="922736" cy="53347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Switch Issue?</a:t>
              </a:r>
            </a:p>
          </p:txBody>
        </p:sp>
      </p:grpSp>
      <p:grpSp>
        <p:nvGrpSpPr>
          <p:cNvPr id="96" name="Group 95"/>
          <p:cNvGrpSpPr/>
          <p:nvPr/>
        </p:nvGrpSpPr>
        <p:grpSpPr>
          <a:xfrm>
            <a:off x="9350139" y="3661047"/>
            <a:ext cx="692052" cy="509841"/>
            <a:chOff x="5989747" y="4244876"/>
            <a:chExt cx="922736" cy="679788"/>
          </a:xfrm>
        </p:grpSpPr>
        <p:sp>
          <p:nvSpPr>
            <p:cNvPr id="97" name="Oval 96"/>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98" name="TextBox 97"/>
            <p:cNvSpPr txBox="1"/>
            <p:nvPr/>
          </p:nvSpPr>
          <p:spPr>
            <a:xfrm>
              <a:off x="5989747" y="4333688"/>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WAN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99" name="Group 98"/>
          <p:cNvGrpSpPr/>
          <p:nvPr/>
        </p:nvGrpSpPr>
        <p:grpSpPr>
          <a:xfrm>
            <a:off x="7622355" y="4779421"/>
            <a:ext cx="692052" cy="509841"/>
            <a:chOff x="5989747" y="4244876"/>
            <a:chExt cx="922736" cy="679788"/>
          </a:xfrm>
        </p:grpSpPr>
        <p:sp>
          <p:nvSpPr>
            <p:cNvPr id="100" name="Oval 99"/>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1" name="TextBox 100"/>
            <p:cNvSpPr txBox="1"/>
            <p:nvPr/>
          </p:nvSpPr>
          <p:spPr>
            <a:xfrm>
              <a:off x="5989747" y="4333688"/>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a:ln>
                    <a:noFill/>
                  </a:ln>
                  <a:solidFill>
                    <a:schemeClr val="bg1"/>
                  </a:solidFill>
                  <a:effectLst/>
                  <a:uLnTx/>
                  <a:uFillTx/>
                  <a:latin typeface="+mj-lt"/>
                </a:rPr>
                <a:t>Config</a:t>
              </a:r>
              <a:r>
                <a:rPr kumimoji="0" lang="en-US" sz="1000" b="1" i="0" u="none" strike="noStrike" kern="0" cap="none" spc="0" normalizeH="0" baseline="0" noProof="0" dirty="0">
                  <a:ln>
                    <a:noFill/>
                  </a:ln>
                  <a:solidFill>
                    <a:schemeClr val="bg1"/>
                  </a:solidFill>
                  <a:effectLst/>
                  <a:uLnTx/>
                  <a:uFillTx/>
                  <a:latin typeface="+mj-lt"/>
                </a:rPr>
                <a:t>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102" name="Group 101"/>
          <p:cNvGrpSpPr/>
          <p:nvPr/>
        </p:nvGrpSpPr>
        <p:grpSpPr>
          <a:xfrm>
            <a:off x="9774211" y="5597097"/>
            <a:ext cx="692052" cy="509841"/>
            <a:chOff x="5989747" y="4244876"/>
            <a:chExt cx="922736" cy="679788"/>
          </a:xfrm>
        </p:grpSpPr>
        <p:sp>
          <p:nvSpPr>
            <p:cNvPr id="103" name="Oval 102"/>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4" name="TextBox 103"/>
            <p:cNvSpPr txBox="1"/>
            <p:nvPr/>
          </p:nvSpPr>
          <p:spPr>
            <a:xfrm>
              <a:off x="5989747" y="4313703"/>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Phone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105" name="Group 104"/>
          <p:cNvGrpSpPr/>
          <p:nvPr/>
        </p:nvGrpSpPr>
        <p:grpSpPr>
          <a:xfrm>
            <a:off x="9347947" y="4652692"/>
            <a:ext cx="692052" cy="509842"/>
            <a:chOff x="5989747" y="4244876"/>
            <a:chExt cx="922736" cy="679788"/>
          </a:xfrm>
        </p:grpSpPr>
        <p:sp>
          <p:nvSpPr>
            <p:cNvPr id="106" name="Oval 105"/>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7" name="TextBox 106"/>
            <p:cNvSpPr txBox="1"/>
            <p:nvPr/>
          </p:nvSpPr>
          <p:spPr>
            <a:xfrm>
              <a:off x="5989747" y="4293717"/>
              <a:ext cx="922736" cy="53347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LAN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spTree>
    <p:extLst>
      <p:ext uri="{BB962C8B-B14F-4D97-AF65-F5344CB8AC3E}">
        <p14:creationId xmlns:p14="http://schemas.microsoft.com/office/powerpoint/2010/main" val="19559694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500"/>
                                        <p:tgtEl>
                                          <p:spTgt spid="9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V_RS 14.1.0 TOI">
  <a:themeElements>
    <a:clrScheme name="Pantone Triad 2">
      <a:dk1>
        <a:srgbClr val="000000"/>
      </a:dk1>
      <a:lt1>
        <a:srgbClr val="FFFFFF"/>
      </a:lt1>
      <a:dk2>
        <a:srgbClr val="0042A2"/>
      </a:dk2>
      <a:lt2>
        <a:srgbClr val="4A4A4A"/>
      </a:lt2>
      <a:accent1>
        <a:srgbClr val="0D59FB"/>
      </a:accent1>
      <a:accent2>
        <a:srgbClr val="FF7100"/>
      </a:accent2>
      <a:accent3>
        <a:srgbClr val="FFD200"/>
      </a:accent3>
      <a:accent4>
        <a:srgbClr val="001F61"/>
      </a:accent4>
      <a:accent5>
        <a:srgbClr val="C15600"/>
      </a:accent5>
      <a:accent6>
        <a:srgbClr val="8C8178"/>
      </a:accent6>
      <a:hlink>
        <a:srgbClr val="287DF5"/>
      </a:hlink>
      <a:folHlink>
        <a:srgbClr val="2B7FF8"/>
      </a:folHlink>
    </a:clrScheme>
    <a:fontScheme name="Custom 3">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2390</Words>
  <Application>Microsoft Office PowerPoint</Application>
  <PresentationFormat>Widescreen</PresentationFormat>
  <Paragraphs>373</Paragraphs>
  <Slides>55</Slides>
  <Notes>44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55</vt:i4>
      </vt:variant>
    </vt:vector>
  </HeadingPairs>
  <TitlesOfParts>
    <vt:vector size="68" baseType="lpstr">
      <vt:lpstr>MS PGothic</vt:lpstr>
      <vt:lpstr>MS PGothic</vt:lpstr>
      <vt:lpstr>Arial</vt:lpstr>
      <vt:lpstr>Arial Unicode MS</vt:lpstr>
      <vt:lpstr>Calibri</vt:lpstr>
      <vt:lpstr>Calibri Light</vt:lpstr>
      <vt:lpstr>Helvetica</vt:lpstr>
      <vt:lpstr>Times</vt:lpstr>
      <vt:lpstr>Times New Roman</vt:lpstr>
      <vt:lpstr>Verdana</vt:lpstr>
      <vt:lpstr>Wingdings</vt:lpstr>
      <vt:lpstr>ヒラギノ明朝 ProN W3</vt:lpstr>
      <vt:lpstr>EV_RS 14.1.0 TOI</vt:lpstr>
      <vt:lpstr>Module 5.0</vt:lpstr>
      <vt:lpstr>Module 5.0: Performance Objectives</vt:lpstr>
      <vt:lpstr>Module 5.0: Hands On Labs</vt:lpstr>
      <vt:lpstr>Module 5.0: Demos</vt:lpstr>
      <vt:lpstr>Lesson 5.1: EdgeView &amp; Network Edge Orchestration</vt:lpstr>
      <vt:lpstr>Lesson 5.1: EdgeView Service Control Center</vt:lpstr>
      <vt:lpstr>Lesson 5.1: Configuration &amp; Management</vt:lpstr>
      <vt:lpstr>Lesson 5.1: Monitoring &amp; Visibility</vt:lpstr>
      <vt:lpstr>Lesson 5.1: Troubleshooting &amp; Diagnosis</vt:lpstr>
      <vt:lpstr>Lesson 5.1: Post Call Troubleshooting Example</vt:lpstr>
      <vt:lpstr>Lesson 5.1: Reporting &amp; KPIs</vt:lpstr>
      <vt:lpstr>Lesson 5.2: Installing EdgeView &amp; Report Server</vt:lpstr>
      <vt:lpstr>Lesson 5.2: Installing EdgeView</vt:lpstr>
      <vt:lpstr>Lesson 5.3: Linking an EdgeMarc to EdgeView</vt:lpstr>
      <vt:lpstr>Lesson 5.3: Link to EdgeView - Firewall</vt:lpstr>
      <vt:lpstr>Lesson 5.3: Link to EdgeView – Services Configuration</vt:lpstr>
      <vt:lpstr>Lesson 5.3: Link to EdgeView – System Time</vt:lpstr>
      <vt:lpstr>Lesson 5.4: EdgeView Common Functionality</vt:lpstr>
      <vt:lpstr>Lesson 5.4: Managing Backups - Archived Backups</vt:lpstr>
      <vt:lpstr>Managing Backups - Automatic Backups</vt:lpstr>
      <vt:lpstr>Lesson 5.4: Signaling Captures &amp; MAND Logging</vt:lpstr>
      <vt:lpstr>Lesson 5.4: Signaling Capture – On Demand</vt:lpstr>
      <vt:lpstr>5.4: Ladder Diagram</vt:lpstr>
      <vt:lpstr>Lesson 5.4: Troubleshoot with Edgeview</vt:lpstr>
      <vt:lpstr>Lesson 5.4: Perform group level management actions </vt:lpstr>
      <vt:lpstr>Lesson 5.4: Perform group level management actions </vt:lpstr>
      <vt:lpstr>Lesson 5.4: monitor and maintain EdgeMarcs</vt:lpstr>
      <vt:lpstr>Lesson 5.4: Password Management</vt:lpstr>
      <vt:lpstr>Lesson 5.4: EM Access Settings</vt:lpstr>
      <vt:lpstr>Lesson 5.4: Accessing an EdgeMarc GUI or SSH session </vt:lpstr>
      <vt:lpstr>Lesson 5.4: Upgrade EdgeMarc License Key</vt:lpstr>
      <vt:lpstr>Lesson 5.4: Rebooting EdgeMarcs</vt:lpstr>
      <vt:lpstr>Lesson 5.4: Load monitoring</vt:lpstr>
      <vt:lpstr>Lesson 5.4: Sys_Report</vt:lpstr>
      <vt:lpstr>Lesson 5.4: Sys_Report</vt:lpstr>
      <vt:lpstr>Lesson 5.4: Sys Report</vt:lpstr>
      <vt:lpstr>Lesson 5.4: Sys Reports</vt:lpstr>
      <vt:lpstr>Lesson 5.4: Sys Reports</vt:lpstr>
      <vt:lpstr>Lesson 5.4: Sys Log</vt:lpstr>
      <vt:lpstr>Lesson 5.3: Sys Log Report</vt:lpstr>
      <vt:lpstr>Lesson 5.4: Sys Log Display</vt:lpstr>
      <vt:lpstr>Lesson 5.4: MOS Graphing</vt:lpstr>
      <vt:lpstr>Using the EVA to troubleshoot EdgeMarcs  - analyze call quality and signaling issues- </vt:lpstr>
      <vt:lpstr>Lesson 5.4: MOS Call Analysis</vt:lpstr>
      <vt:lpstr>Lesson 5.5: New Feaures in EV 14.1</vt:lpstr>
      <vt:lpstr>Lesson 5.5: New Features </vt:lpstr>
      <vt:lpstr>New Features        EdgeView 14.1.0</vt:lpstr>
      <vt:lpstr>New Features        EdgeView 14.1.0</vt:lpstr>
      <vt:lpstr>New Features        EdgeView 14.1.0</vt:lpstr>
      <vt:lpstr>New Features        EdgeView 14.1.0</vt:lpstr>
      <vt:lpstr>New Features        EdgeView 14.1.0</vt:lpstr>
      <vt:lpstr>New Features        EdgeView 14.1.0</vt:lpstr>
      <vt:lpstr>New Features        EdgeView 14.1.0</vt:lpstr>
      <vt:lpstr>Improvements       EdgeView 14.1.0</vt:lpstr>
      <vt:lpstr>New Features       Report Server 14.1.0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Downing</dc:creator>
  <cp:lastModifiedBy>John Downing</cp:lastModifiedBy>
  <cp:revision>7</cp:revision>
  <dcterms:created xsi:type="dcterms:W3CDTF">2016-10-13T00:08:15Z</dcterms:created>
  <dcterms:modified xsi:type="dcterms:W3CDTF">2017-01-25T03:38:40Z</dcterms:modified>
</cp:coreProperties>
</file>